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1" r:id="rId4"/>
    <p:sldId id="272" r:id="rId5"/>
    <p:sldId id="294" r:id="rId6"/>
    <p:sldId id="286" r:id="rId7"/>
    <p:sldId id="268" r:id="rId8"/>
    <p:sldId id="261" r:id="rId9"/>
    <p:sldId id="269" r:id="rId10"/>
    <p:sldId id="259" r:id="rId11"/>
    <p:sldId id="277" r:id="rId12"/>
    <p:sldId id="267" r:id="rId13"/>
    <p:sldId id="274" r:id="rId14"/>
    <p:sldId id="278" r:id="rId15"/>
    <p:sldId id="258" r:id="rId16"/>
    <p:sldId id="257" r:id="rId17"/>
    <p:sldId id="296" r:id="rId18"/>
    <p:sldId id="279" r:id="rId19"/>
    <p:sldId id="282" r:id="rId20"/>
    <p:sldId id="298" r:id="rId21"/>
    <p:sldId id="297" r:id="rId22"/>
    <p:sldId id="281" r:id="rId23"/>
    <p:sldId id="287" r:id="rId24"/>
    <p:sldId id="300" r:id="rId25"/>
    <p:sldId id="283" r:id="rId26"/>
    <p:sldId id="284"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 Edelstein" initials="SE" lastIdx="1" clrIdx="0">
    <p:extLst>
      <p:ext uri="{19B8F6BF-5375-455C-9EA6-DF929625EA0E}">
        <p15:presenceInfo xmlns:p15="http://schemas.microsoft.com/office/powerpoint/2012/main" userId="eebda0c4004475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7D4BAB-E884-4E52-9509-42B8FBFACCD6}"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1033817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7D4BAB-E884-4E52-9509-42B8FBFACCD6}"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125145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7D4BAB-E884-4E52-9509-42B8FBFACCD6}"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376147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7D4BAB-E884-4E52-9509-42B8FBFACCD6}"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297466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7D4BAB-E884-4E52-9509-42B8FBFACCD6}"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124313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7D4BAB-E884-4E52-9509-42B8FBFACCD6}"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120190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7D4BAB-E884-4E52-9509-42B8FBFACCD6}" type="datetimeFigureOut">
              <a:rPr lang="en-US" smtClean="0"/>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85634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7D4BAB-E884-4E52-9509-42B8FBFACCD6}" type="datetimeFigureOut">
              <a:rPr lang="en-US" smtClean="0"/>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267320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D4BAB-E884-4E52-9509-42B8FBFACCD6}" type="datetimeFigureOut">
              <a:rPr lang="en-US" smtClean="0"/>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333724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7D4BAB-E884-4E52-9509-42B8FBFACCD6}"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299792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7D4BAB-E884-4E52-9509-42B8FBFACCD6}"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795F7-7238-4351-B94E-8ABEE20696A5}" type="slidenum">
              <a:rPr lang="en-US" smtClean="0"/>
              <a:t>‹#›</a:t>
            </a:fld>
            <a:endParaRPr lang="en-US"/>
          </a:p>
        </p:txBody>
      </p:sp>
    </p:spTree>
    <p:extLst>
      <p:ext uri="{BB962C8B-B14F-4D97-AF65-F5344CB8AC3E}">
        <p14:creationId xmlns:p14="http://schemas.microsoft.com/office/powerpoint/2010/main" val="116809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D4BAB-E884-4E52-9509-42B8FBFACCD6}" type="datetimeFigureOut">
              <a:rPr lang="en-US" smtClean="0"/>
              <a:t>11/15/2019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795F7-7238-4351-B94E-8ABEE20696A5}" type="slidenum">
              <a:rPr lang="en-US" smtClean="0"/>
              <a:t>‹#›</a:t>
            </a:fld>
            <a:endParaRPr lang="en-US"/>
          </a:p>
        </p:txBody>
      </p:sp>
    </p:spTree>
    <p:extLst>
      <p:ext uri="{BB962C8B-B14F-4D97-AF65-F5344CB8AC3E}">
        <p14:creationId xmlns:p14="http://schemas.microsoft.com/office/powerpoint/2010/main" val="1015272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CO" dirty="0" smtClean="0"/>
              <a:t>Cisternas Rotas</a:t>
            </a:r>
            <a:br>
              <a:rPr lang="es-CO" dirty="0" smtClean="0"/>
            </a:br>
            <a:r>
              <a:rPr lang="es-CO" sz="3600" dirty="0" smtClean="0"/>
              <a:t>(La idolatría)</a:t>
            </a:r>
            <a:endParaRPr lang="en-US" sz="3600" dirty="0"/>
          </a:p>
        </p:txBody>
      </p:sp>
      <p:sp>
        <p:nvSpPr>
          <p:cNvPr id="3" name="Subtitle 2"/>
          <p:cNvSpPr>
            <a:spLocks noGrp="1"/>
          </p:cNvSpPr>
          <p:nvPr>
            <p:ph type="subTitle" idx="1"/>
          </p:nvPr>
        </p:nvSpPr>
        <p:spPr>
          <a:xfrm>
            <a:off x="1524000" y="3899140"/>
            <a:ext cx="9144000" cy="1358660"/>
          </a:xfrm>
        </p:spPr>
        <p:txBody>
          <a:bodyPr/>
          <a:lstStyle/>
          <a:p>
            <a:r>
              <a:rPr lang="es-CO" dirty="0" smtClean="0"/>
              <a:t>Samuel Edelstein Jr.</a:t>
            </a:r>
            <a:endParaRPr lang="en-US" dirty="0"/>
          </a:p>
        </p:txBody>
      </p:sp>
    </p:spTree>
    <p:extLst>
      <p:ext uri="{BB962C8B-B14F-4D97-AF65-F5344CB8AC3E}">
        <p14:creationId xmlns:p14="http://schemas.microsoft.com/office/powerpoint/2010/main" val="134530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43" y="212724"/>
            <a:ext cx="10515600" cy="673101"/>
          </a:xfrm>
        </p:spPr>
        <p:txBody>
          <a:bodyPr>
            <a:normAutofit fontScale="90000"/>
          </a:bodyPr>
          <a:lstStyle/>
          <a:p>
            <a:pPr algn="ctr"/>
            <a:r>
              <a:rPr lang="es-CO" dirty="0" smtClean="0"/>
              <a:t>Los Reyes de Judá </a:t>
            </a:r>
            <a:r>
              <a:rPr lang="es-CO" sz="2800" dirty="0" smtClean="0"/>
              <a:t>(antes de Josías)</a:t>
            </a:r>
            <a:endParaRPr lang="en-US" sz="2800" dirty="0"/>
          </a:p>
        </p:txBody>
      </p:sp>
      <p:sp>
        <p:nvSpPr>
          <p:cNvPr id="10" name="Rectangle 9"/>
          <p:cNvSpPr/>
          <p:nvPr/>
        </p:nvSpPr>
        <p:spPr>
          <a:xfrm>
            <a:off x="599326" y="1177662"/>
            <a:ext cx="5372849" cy="5163593"/>
          </a:xfrm>
          <a:prstGeom prst="rect">
            <a:avLst/>
          </a:prstGeom>
        </p:spPr>
        <p:txBody>
          <a:bodyPr wrap="square" numCol="1">
            <a:spAutoFit/>
          </a:bodyPr>
          <a:lstStyle/>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Asa</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Aunque </a:t>
            </a:r>
            <a:r>
              <a:rPr lang="es-CO" sz="1400" b="1" dirty="0">
                <a:latin typeface="Calibri" panose="020F0502020204030204" pitchFamily="34" charset="0"/>
                <a:ea typeface="Calibri" panose="020F0502020204030204" pitchFamily="34" charset="0"/>
                <a:cs typeface="Times New Roman" panose="02020603050405020304" pitchFamily="18" charset="0"/>
              </a:rPr>
              <a:t>no se quitaron los santuarios </a:t>
            </a:r>
            <a:r>
              <a:rPr lang="es-CO" sz="1400" b="1" dirty="0" smtClean="0">
                <a:latin typeface="Calibri" panose="020F0502020204030204" pitchFamily="34" charset="0"/>
                <a:ea typeface="Calibri" panose="020F0502020204030204" pitchFamily="34" charset="0"/>
                <a:cs typeface="Times New Roman" panose="02020603050405020304" pitchFamily="18" charset="0"/>
              </a:rPr>
              <a:t>paganos</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(1 </a:t>
            </a:r>
            <a:r>
              <a:rPr lang="es-CO" sz="1400" dirty="0" smtClean="0">
                <a:latin typeface="Calibri" panose="020F0502020204030204" pitchFamily="34" charset="0"/>
                <a:ea typeface="Calibri" panose="020F0502020204030204" pitchFamily="34" charset="0"/>
                <a:cs typeface="Times New Roman" panose="02020603050405020304" pitchFamily="18" charset="0"/>
              </a:rPr>
              <a:t>Re </a:t>
            </a:r>
            <a:r>
              <a:rPr lang="es-CO" sz="1400" dirty="0">
                <a:latin typeface="Calibri" panose="020F0502020204030204" pitchFamily="34" charset="0"/>
                <a:ea typeface="Calibri" panose="020F0502020204030204" pitchFamily="34" charset="0"/>
                <a:cs typeface="Times New Roman" panose="02020603050405020304" pitchFamily="18" charset="0"/>
              </a:rPr>
              <a:t>15:11-14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Josafat</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Sin embargo, </a:t>
            </a:r>
            <a:r>
              <a:rPr lang="es-CO" sz="1400" b="1" dirty="0">
                <a:latin typeface="Calibri" panose="020F0502020204030204" pitchFamily="34" charset="0"/>
                <a:ea typeface="Calibri" panose="020F0502020204030204" pitchFamily="34" charset="0"/>
                <a:cs typeface="Times New Roman" panose="02020603050405020304" pitchFamily="18" charset="0"/>
              </a:rPr>
              <a:t>durante su reinado no quitó todos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(1 Re 22:43-44). </a:t>
            </a: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Joás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aun así,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seguía ofreciendo sacrificios y quemando incienso allí” (2 Re 12:2-3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p:txBody>
      </p:sp>
      <p:sp>
        <p:nvSpPr>
          <p:cNvPr id="3" name="TextBox 2"/>
          <p:cNvSpPr txBox="1"/>
          <p:nvPr/>
        </p:nvSpPr>
        <p:spPr>
          <a:xfrm>
            <a:off x="6103142" y="5843424"/>
            <a:ext cx="5596685" cy="523220"/>
          </a:xfrm>
          <a:prstGeom prst="rect">
            <a:avLst/>
          </a:prstGeom>
          <a:noFill/>
        </p:spPr>
        <p:txBody>
          <a:bodyPr wrap="square" rtlCol="0">
            <a:spAutoFit/>
          </a:bodyPr>
          <a:lstStyle/>
          <a:p>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Amón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Siguió el ejemplo de su padre al </a:t>
            </a:r>
            <a:r>
              <a:rPr lang="es-CO" sz="1400" b="1" dirty="0">
                <a:latin typeface="Calibri" panose="020F0502020204030204" pitchFamily="34" charset="0"/>
                <a:ea typeface="Calibri" panose="020F0502020204030204" pitchFamily="34" charset="0"/>
                <a:cs typeface="Times New Roman" panose="02020603050405020304" pitchFamily="18" charset="0"/>
              </a:rPr>
              <a:t>rendirles culto a… ídolos</a:t>
            </a:r>
            <a:r>
              <a:rPr lang="es-CO" sz="1400" dirty="0">
                <a:latin typeface="Calibri" panose="020F0502020204030204" pitchFamily="34" charset="0"/>
                <a:ea typeface="Calibri" panose="020F0502020204030204" pitchFamily="34" charset="0"/>
                <a:cs typeface="Times New Roman" panose="02020603050405020304" pitchFamily="18" charset="0"/>
              </a:rPr>
              <a:t>” (2 Re 21: 20-21</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endParaRPr lang="es-CO"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99326" y="1177662"/>
            <a:ext cx="5596685" cy="543162"/>
          </a:xfrm>
          <a:prstGeom prst="rect">
            <a:avLst/>
          </a:prstGeom>
          <a:noFill/>
        </p:spPr>
        <p:txBody>
          <a:bodyPr wrap="square" rtlCol="0">
            <a:spAutoFit/>
          </a:bodyPr>
          <a:lstStyle/>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Roboam</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durante su reinado los habitantes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hicieron lo malo a los ojos </a:t>
            </a:r>
          </a:p>
          <a:p>
            <a:pPr>
              <a:lnSpc>
                <a:spcPct val="107000"/>
              </a:lnSpc>
            </a:pP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a:latin typeface="Calibri" panose="020F0502020204030204" pitchFamily="34" charset="0"/>
                <a:ea typeface="Calibri" panose="020F0502020204030204" pitchFamily="34" charset="0"/>
                <a:cs typeface="Times New Roman" panose="02020603050405020304" pitchFamily="18" charset="0"/>
              </a:rPr>
              <a:t>Se construyeron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(1 Re 14:22-23)</a:t>
            </a:r>
          </a:p>
        </p:txBody>
      </p:sp>
      <p:sp>
        <p:nvSpPr>
          <p:cNvPr id="7" name="TextBox 6"/>
          <p:cNvSpPr txBox="1"/>
          <p:nvPr/>
        </p:nvSpPr>
        <p:spPr>
          <a:xfrm>
            <a:off x="599325" y="1840545"/>
            <a:ext cx="5596685" cy="543162"/>
          </a:xfrm>
          <a:prstGeom prst="rect">
            <a:avLst/>
          </a:prstGeom>
          <a:noFill/>
        </p:spPr>
        <p:txBody>
          <a:bodyPr wrap="square" rtlCol="0">
            <a:spAutoFit/>
          </a:bodyPr>
          <a:lstStyle/>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Abías</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fue fiel al Señor</a:t>
            </a:r>
            <a:r>
              <a:rPr lang="es-CO" sz="1400" dirty="0">
                <a:latin typeface="Calibri" panose="020F0502020204030204" pitchFamily="34" charset="0"/>
                <a:ea typeface="Calibri" panose="020F0502020204030204" pitchFamily="34" charset="0"/>
                <a:cs typeface="Times New Roman" panose="02020603050405020304" pitchFamily="18" charset="0"/>
              </a:rPr>
              <a:t>” y “</a:t>
            </a:r>
            <a:r>
              <a:rPr lang="es-CO" sz="1400" b="1" dirty="0">
                <a:latin typeface="Calibri" panose="020F0502020204030204" pitchFamily="34" charset="0"/>
                <a:ea typeface="Calibri" panose="020F0502020204030204" pitchFamily="34" charset="0"/>
                <a:cs typeface="Times New Roman" panose="02020603050405020304" pitchFamily="18" charset="0"/>
              </a:rPr>
              <a:t>cometió los mismos pecados que había cometido su padre antes de él</a:t>
            </a:r>
            <a:r>
              <a:rPr lang="es-CO" sz="1400" dirty="0">
                <a:latin typeface="Calibri" panose="020F0502020204030204" pitchFamily="34" charset="0"/>
                <a:ea typeface="Calibri" panose="020F0502020204030204" pitchFamily="34" charset="0"/>
                <a:cs typeface="Times New Roman" panose="02020603050405020304" pitchFamily="18" charset="0"/>
              </a:rPr>
              <a:t>” (1 Re 15:3)</a:t>
            </a:r>
          </a:p>
        </p:txBody>
      </p:sp>
      <p:sp>
        <p:nvSpPr>
          <p:cNvPr id="8" name="TextBox 7"/>
          <p:cNvSpPr txBox="1"/>
          <p:nvPr/>
        </p:nvSpPr>
        <p:spPr>
          <a:xfrm>
            <a:off x="599325" y="4173427"/>
            <a:ext cx="5596685" cy="543162"/>
          </a:xfrm>
          <a:prstGeom prst="rect">
            <a:avLst/>
          </a:prstGeom>
          <a:noFill/>
        </p:spPr>
        <p:txBody>
          <a:bodyPr wrap="square" rtlCol="0">
            <a:spAutoFit/>
          </a:bodyPr>
          <a:lstStyle/>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Yoram</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y “</a:t>
            </a:r>
            <a:r>
              <a:rPr lang="es-CO" sz="1400" b="1" dirty="0">
                <a:latin typeface="Calibri" panose="020F0502020204030204" pitchFamily="34" charset="0"/>
                <a:ea typeface="Calibri" panose="020F0502020204030204" pitchFamily="34" charset="0"/>
                <a:cs typeface="Times New Roman" panose="02020603050405020304" pitchFamily="18" charset="0"/>
              </a:rPr>
              <a:t>siguió el ejemplo de los </a:t>
            </a:r>
          </a:p>
          <a:p>
            <a:pPr>
              <a:lnSpc>
                <a:spcPct val="107000"/>
              </a:lnSpc>
            </a:pPr>
            <a:r>
              <a:rPr lang="es-CO" sz="1400" b="1" dirty="0">
                <a:latin typeface="Calibri" panose="020F0502020204030204" pitchFamily="34" charset="0"/>
                <a:ea typeface="Calibri" panose="020F0502020204030204" pitchFamily="34" charset="0"/>
                <a:cs typeface="Times New Roman" panose="02020603050405020304" pitchFamily="18" charset="0"/>
              </a:rPr>
              <a:t>reyes de Israel</a:t>
            </a:r>
            <a:r>
              <a:rPr lang="es-CO" sz="1400" dirty="0">
                <a:latin typeface="Calibri" panose="020F0502020204030204" pitchFamily="34" charset="0"/>
                <a:ea typeface="Calibri" panose="020F0502020204030204" pitchFamily="34" charset="0"/>
                <a:cs typeface="Times New Roman" panose="02020603050405020304" pitchFamily="18" charset="0"/>
              </a:rPr>
              <a:t> y fue tan perverso como el rey </a:t>
            </a:r>
            <a:r>
              <a:rPr lang="es-CO" sz="1400" dirty="0" err="1">
                <a:latin typeface="Calibri" panose="020F0502020204030204" pitchFamily="34" charset="0"/>
                <a:ea typeface="Calibri" panose="020F0502020204030204" pitchFamily="34" charset="0"/>
                <a:cs typeface="Times New Roman" panose="02020603050405020304" pitchFamily="18" charset="0"/>
              </a:rPr>
              <a:t>Acab</a:t>
            </a:r>
            <a:r>
              <a:rPr lang="es-CO" sz="1400" dirty="0">
                <a:latin typeface="Calibri" panose="020F0502020204030204" pitchFamily="34" charset="0"/>
                <a:ea typeface="Calibri" panose="020F0502020204030204" pitchFamily="34" charset="0"/>
                <a:cs typeface="Times New Roman" panose="02020603050405020304" pitchFamily="18" charset="0"/>
              </a:rPr>
              <a:t>” (2 Re 8:18)</a:t>
            </a:r>
          </a:p>
        </p:txBody>
      </p:sp>
      <p:sp>
        <p:nvSpPr>
          <p:cNvPr id="12" name="TextBox 11"/>
          <p:cNvSpPr txBox="1"/>
          <p:nvPr/>
        </p:nvSpPr>
        <p:spPr>
          <a:xfrm>
            <a:off x="599325" y="4862507"/>
            <a:ext cx="5596685" cy="543162"/>
          </a:xfrm>
          <a:prstGeom prst="rect">
            <a:avLst/>
          </a:prstGeom>
          <a:noFill/>
        </p:spPr>
        <p:txBody>
          <a:bodyPr wrap="square" rtlCol="0">
            <a:spAutoFit/>
          </a:bodyPr>
          <a:lstStyle/>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Ocozías</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y “</a:t>
            </a:r>
            <a:r>
              <a:rPr lang="es-CO" sz="1400" b="1" dirty="0">
                <a:latin typeface="Calibri" panose="020F0502020204030204" pitchFamily="34" charset="0"/>
                <a:ea typeface="Calibri" panose="020F0502020204030204" pitchFamily="34" charset="0"/>
                <a:cs typeface="Times New Roman" panose="02020603050405020304" pitchFamily="18" charset="0"/>
              </a:rPr>
              <a:t>siguió el ejemplo de la familia del rey </a:t>
            </a:r>
            <a:r>
              <a:rPr lang="es-CO" sz="1400" b="1" dirty="0" err="1">
                <a:latin typeface="Calibri" panose="020F0502020204030204" pitchFamily="34" charset="0"/>
                <a:ea typeface="Calibri" panose="020F0502020204030204" pitchFamily="34" charset="0"/>
                <a:cs typeface="Times New Roman" panose="02020603050405020304" pitchFamily="18" charset="0"/>
              </a:rPr>
              <a:t>Acab</a:t>
            </a:r>
            <a:r>
              <a:rPr lang="es-CO" sz="1400" dirty="0">
                <a:latin typeface="Calibri" panose="020F0502020204030204" pitchFamily="34" charset="0"/>
                <a:ea typeface="Calibri" panose="020F0502020204030204" pitchFamily="34" charset="0"/>
                <a:cs typeface="Times New Roman" panose="02020603050405020304" pitchFamily="18" charset="0"/>
              </a:rPr>
              <a:t>” (2 Re 8:27)</a:t>
            </a:r>
          </a:p>
        </p:txBody>
      </p:sp>
      <p:sp>
        <p:nvSpPr>
          <p:cNvPr id="13" name="TextBox 12"/>
          <p:cNvSpPr txBox="1"/>
          <p:nvPr/>
        </p:nvSpPr>
        <p:spPr>
          <a:xfrm>
            <a:off x="6103143" y="3874714"/>
            <a:ext cx="5596685" cy="543162"/>
          </a:xfrm>
          <a:prstGeom prst="rect">
            <a:avLst/>
          </a:prstGeom>
          <a:noFill/>
        </p:spPr>
        <p:txBody>
          <a:bodyPr wrap="square" rtlCol="0">
            <a:spAutoFit/>
          </a:bodyPr>
          <a:lstStyle/>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Acaz</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a:latin typeface="Calibri" panose="020F0502020204030204" pitchFamily="34" charset="0"/>
                <a:ea typeface="Calibri" panose="020F0502020204030204" pitchFamily="34" charset="0"/>
                <a:cs typeface="Times New Roman" panose="02020603050405020304" pitchFamily="18" charset="0"/>
              </a:rPr>
              <a:t>ofreció sacrificios y quemó incienso en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(2 Re 16:2-4)</a:t>
            </a:r>
          </a:p>
        </p:txBody>
      </p:sp>
      <p:sp>
        <p:nvSpPr>
          <p:cNvPr id="14" name="TextBox 13"/>
          <p:cNvSpPr txBox="1"/>
          <p:nvPr/>
        </p:nvSpPr>
        <p:spPr>
          <a:xfrm>
            <a:off x="6103142" y="5154344"/>
            <a:ext cx="5596685" cy="543162"/>
          </a:xfrm>
          <a:prstGeom prst="rect">
            <a:avLst/>
          </a:prstGeom>
          <a:noFill/>
        </p:spPr>
        <p:txBody>
          <a:bodyPr wrap="square" rtlCol="0">
            <a:spAutoFit/>
          </a:bodyPr>
          <a:lstStyle/>
          <a:p>
            <a:pPr>
              <a:lnSpc>
                <a:spcPct val="107000"/>
              </a:lnSpc>
            </a:pP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Manasés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a:latin typeface="Calibri" panose="020F0502020204030204" pitchFamily="34" charset="0"/>
                <a:ea typeface="Calibri" panose="020F0502020204030204" pitchFamily="34" charset="0"/>
                <a:cs typeface="Times New Roman" panose="02020603050405020304" pitchFamily="18" charset="0"/>
              </a:rPr>
              <a:t>Reconstruyó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que su padre Ezequías había destruido” (2 Re 21: 2-3)</a:t>
            </a:r>
          </a:p>
        </p:txBody>
      </p:sp>
      <p:sp>
        <p:nvSpPr>
          <p:cNvPr id="21" name="Rectangle 20"/>
          <p:cNvSpPr/>
          <p:nvPr/>
        </p:nvSpPr>
        <p:spPr>
          <a:xfrm>
            <a:off x="6103142" y="1177662"/>
            <a:ext cx="5507832" cy="3912225"/>
          </a:xfrm>
          <a:prstGeom prst="rect">
            <a:avLst/>
          </a:prstGeom>
        </p:spPr>
        <p:txBody>
          <a:bodyPr wrap="square" numCol="1">
            <a:spAutoFit/>
          </a:bodyPr>
          <a:lstStyle/>
          <a:p>
            <a:pPr>
              <a:lnSpc>
                <a:spcPct val="107000"/>
              </a:lnSpc>
            </a:pPr>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Amasías</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(2 Re 14:3-4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Uzías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Sin embargo,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(2 Re 15:3-4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Jotám</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seguía ofreciendo sacrificios y quemando incienso allí” (2 Re 15:34-35</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8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Ezequías</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igual que su antepasado David. Él </a:t>
            </a:r>
            <a:r>
              <a:rPr lang="es-CO" sz="1400" b="1" dirty="0">
                <a:latin typeface="Calibri" panose="020F0502020204030204" pitchFamily="34" charset="0"/>
                <a:ea typeface="Calibri" panose="020F0502020204030204" pitchFamily="34" charset="0"/>
                <a:cs typeface="Times New Roman" panose="02020603050405020304" pitchFamily="18" charset="0"/>
              </a:rPr>
              <a:t>quitó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(2 Re 18:3-6</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929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
                                        <p:tgtEl>
                                          <p:spTgt spid="5"/>
                                        </p:tgtEl>
                                      </p:cBhvr>
                                    </p:animEffect>
                                  </p:childTnLst>
                                </p:cTn>
                              </p:par>
                            </p:childTnLst>
                          </p:cTn>
                        </p:par>
                        <p:par>
                          <p:cTn id="8" fill="hold">
                            <p:stCondLst>
                              <p:cond delay="1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
                                        <p:tgtEl>
                                          <p:spTgt spid="7"/>
                                        </p:tgtEl>
                                      </p:cBhvr>
                                    </p:animEffect>
                                  </p:childTnLst>
                                </p:cTn>
                              </p:par>
                            </p:childTnLst>
                          </p:cTn>
                        </p:par>
                        <p:par>
                          <p:cTn id="12" fill="hold">
                            <p:stCondLst>
                              <p:cond delay="2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
                                        <p:tgtEl>
                                          <p:spTgt spid="8"/>
                                        </p:tgtEl>
                                      </p:cBhvr>
                                    </p:animEffect>
                                  </p:childTnLst>
                                </p:cTn>
                              </p:par>
                              <p:par>
                                <p:cTn id="19" presetID="22" presetClass="entr" presetSubtype="1" fill="hold" grpId="0" nodeType="withEffect">
                                  <p:stCondLst>
                                    <p:cond delay="30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
                                        <p:tgtEl>
                                          <p:spTgt spid="12"/>
                                        </p:tgtEl>
                                      </p:cBhvr>
                                    </p:animEffect>
                                  </p:childTnLst>
                                </p:cTn>
                              </p:par>
                            </p:childTnLst>
                          </p:cTn>
                        </p:par>
                        <p:par>
                          <p:cTn id="22" fill="hold">
                            <p:stCondLst>
                              <p:cond delay="70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35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100"/>
                                        <p:tgtEl>
                                          <p:spTgt spid="13"/>
                                        </p:tgtEl>
                                      </p:cBhvr>
                                    </p:animEffect>
                                  </p:childTnLst>
                                </p:cTn>
                              </p:par>
                            </p:childTnLst>
                          </p:cTn>
                        </p:par>
                        <p:par>
                          <p:cTn id="29" fill="hold">
                            <p:stCondLst>
                              <p:cond delay="1200"/>
                            </p:stCondLst>
                            <p:childTnLst>
                              <p:par>
                                <p:cTn id="30" presetID="2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100"/>
                                        <p:tgtEl>
                                          <p:spTgt spid="14"/>
                                        </p:tgtEl>
                                      </p:cBhvr>
                                    </p:animEffect>
                                  </p:childTnLst>
                                </p:cTn>
                              </p:par>
                            </p:childTnLst>
                          </p:cTn>
                        </p:par>
                        <p:par>
                          <p:cTn id="33" fill="hold">
                            <p:stCondLst>
                              <p:cond delay="1300"/>
                            </p:stCondLst>
                            <p:childTnLst>
                              <p:par>
                                <p:cTn id="34" presetID="22" presetClass="entr" presetSubtype="1"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p:bldP spid="7" grpId="0"/>
      <p:bldP spid="8" grpId="0"/>
      <p:bldP spid="12" grpId="0"/>
      <p:bldP spid="13" grpId="0"/>
      <p:bldP spid="14"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43" y="212724"/>
            <a:ext cx="10515600" cy="673101"/>
          </a:xfrm>
        </p:spPr>
        <p:txBody>
          <a:bodyPr>
            <a:normAutofit fontScale="90000"/>
          </a:bodyPr>
          <a:lstStyle/>
          <a:p>
            <a:pPr algn="ctr"/>
            <a:r>
              <a:rPr lang="es-CO" dirty="0" smtClean="0"/>
              <a:t>Los Reyes de Judá </a:t>
            </a:r>
            <a:r>
              <a:rPr lang="es-CO" sz="2800" dirty="0" smtClean="0"/>
              <a:t>(antes de Josías)</a:t>
            </a:r>
            <a:endParaRPr lang="en-US" sz="2800" dirty="0"/>
          </a:p>
        </p:txBody>
      </p:sp>
      <p:sp>
        <p:nvSpPr>
          <p:cNvPr id="10" name="Rectangle 9"/>
          <p:cNvSpPr/>
          <p:nvPr/>
        </p:nvSpPr>
        <p:spPr>
          <a:xfrm>
            <a:off x="599326" y="1177662"/>
            <a:ext cx="5372849" cy="5163593"/>
          </a:xfrm>
          <a:prstGeom prst="rect">
            <a:avLst/>
          </a:prstGeom>
        </p:spPr>
        <p:txBody>
          <a:bodyPr wrap="square" numCol="1">
            <a:spAutoFit/>
          </a:bodyPr>
          <a:lstStyle/>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Asa</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Aunque </a:t>
            </a:r>
            <a:r>
              <a:rPr lang="es-CO" sz="1400" b="1" dirty="0">
                <a:latin typeface="Calibri" panose="020F0502020204030204" pitchFamily="34" charset="0"/>
                <a:ea typeface="Calibri" panose="020F0502020204030204" pitchFamily="34" charset="0"/>
                <a:cs typeface="Times New Roman" panose="02020603050405020304" pitchFamily="18" charset="0"/>
              </a:rPr>
              <a:t>no se quitaron los santuarios </a:t>
            </a:r>
            <a:r>
              <a:rPr lang="es-CO" sz="1400" b="1" dirty="0" smtClean="0">
                <a:latin typeface="Calibri" panose="020F0502020204030204" pitchFamily="34" charset="0"/>
                <a:ea typeface="Calibri" panose="020F0502020204030204" pitchFamily="34" charset="0"/>
                <a:cs typeface="Times New Roman" panose="02020603050405020304" pitchFamily="18" charset="0"/>
              </a:rPr>
              <a:t>paganos</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(1 </a:t>
            </a:r>
            <a:r>
              <a:rPr lang="es-CO" sz="1400" dirty="0" smtClean="0">
                <a:latin typeface="Calibri" panose="020F0502020204030204" pitchFamily="34" charset="0"/>
                <a:ea typeface="Calibri" panose="020F0502020204030204" pitchFamily="34" charset="0"/>
                <a:cs typeface="Times New Roman" panose="02020603050405020304" pitchFamily="18" charset="0"/>
              </a:rPr>
              <a:t>Re </a:t>
            </a:r>
            <a:r>
              <a:rPr lang="es-CO" sz="1400" dirty="0">
                <a:latin typeface="Calibri" panose="020F0502020204030204" pitchFamily="34" charset="0"/>
                <a:ea typeface="Calibri" panose="020F0502020204030204" pitchFamily="34" charset="0"/>
                <a:cs typeface="Times New Roman" panose="02020603050405020304" pitchFamily="18" charset="0"/>
              </a:rPr>
              <a:t>15:11-14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Josafat</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Sin embargo, </a:t>
            </a:r>
            <a:r>
              <a:rPr lang="es-CO" sz="1400" b="1" dirty="0">
                <a:latin typeface="Calibri" panose="020F0502020204030204" pitchFamily="34" charset="0"/>
                <a:ea typeface="Calibri" panose="020F0502020204030204" pitchFamily="34" charset="0"/>
                <a:cs typeface="Times New Roman" panose="02020603050405020304" pitchFamily="18" charset="0"/>
              </a:rPr>
              <a:t>durante su reinado no quitó todos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(1 Re 22:43-44). </a:t>
            </a: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Joás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aun así,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seguía ofreciendo sacrificios y quemando incienso allí” (2 Re 12:2-3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p:txBody>
      </p:sp>
      <p:sp>
        <p:nvSpPr>
          <p:cNvPr id="5" name="TextBox 4"/>
          <p:cNvSpPr txBox="1"/>
          <p:nvPr/>
        </p:nvSpPr>
        <p:spPr>
          <a:xfrm>
            <a:off x="6103142" y="5910458"/>
            <a:ext cx="5596685" cy="523220"/>
          </a:xfrm>
          <a:prstGeom prst="rect">
            <a:avLst/>
          </a:prstGeom>
          <a:noFill/>
        </p:spPr>
        <p:txBody>
          <a:bodyPr wrap="square" rtlCol="0">
            <a:spAutoFit/>
          </a:bodyPr>
          <a:lstStyle/>
          <a:p>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Amón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Siguió el ejemplo de su padre al </a:t>
            </a:r>
            <a:r>
              <a:rPr lang="es-CO" sz="1400" b="1" dirty="0">
                <a:latin typeface="Calibri" panose="020F0502020204030204" pitchFamily="34" charset="0"/>
                <a:ea typeface="Calibri" panose="020F0502020204030204" pitchFamily="34" charset="0"/>
                <a:cs typeface="Times New Roman" panose="02020603050405020304" pitchFamily="18" charset="0"/>
              </a:rPr>
              <a:t>rendirles culto a… ídolos</a:t>
            </a:r>
            <a:r>
              <a:rPr lang="es-CO" sz="1400" dirty="0">
                <a:latin typeface="Calibri" panose="020F0502020204030204" pitchFamily="34" charset="0"/>
                <a:ea typeface="Calibri" panose="020F0502020204030204" pitchFamily="34" charset="0"/>
                <a:cs typeface="Times New Roman" panose="02020603050405020304" pitchFamily="18" charset="0"/>
              </a:rPr>
              <a:t>” (2 Re 21: 20-21</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endParaRPr lang="es-CO"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103143" y="5256971"/>
            <a:ext cx="5596685" cy="543162"/>
          </a:xfrm>
          <a:prstGeom prst="rect">
            <a:avLst/>
          </a:prstGeom>
          <a:noFill/>
        </p:spPr>
        <p:txBody>
          <a:bodyPr wrap="square" rtlCol="0">
            <a:spAutoFit/>
          </a:bodyPr>
          <a:lstStyle/>
          <a:p>
            <a:pPr>
              <a:lnSpc>
                <a:spcPct val="107000"/>
              </a:lnSpc>
            </a:pP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Manasés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a:latin typeface="Calibri" panose="020F0502020204030204" pitchFamily="34" charset="0"/>
                <a:ea typeface="Calibri" panose="020F0502020204030204" pitchFamily="34" charset="0"/>
                <a:cs typeface="Times New Roman" panose="02020603050405020304" pitchFamily="18" charset="0"/>
              </a:rPr>
              <a:t>Reconstruyó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que su padre Ezequías había destruido” (2 Re 21: 2-3)</a:t>
            </a:r>
          </a:p>
        </p:txBody>
      </p:sp>
      <p:cxnSp>
        <p:nvCxnSpPr>
          <p:cNvPr id="7" name="Straight Connector 6"/>
          <p:cNvCxnSpPr/>
          <p:nvPr/>
        </p:nvCxnSpPr>
        <p:spPr>
          <a:xfrm>
            <a:off x="4475988" y="2812319"/>
            <a:ext cx="708660" cy="40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70148" y="3524913"/>
            <a:ext cx="992124" cy="40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49473" y="5796100"/>
            <a:ext cx="992124" cy="40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279713" y="1444752"/>
            <a:ext cx="482775" cy="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121217" y="2350008"/>
            <a:ext cx="1043607" cy="18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157793" y="3252216"/>
            <a:ext cx="485227" cy="18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543277" y="4767806"/>
            <a:ext cx="2377963" cy="2893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454038" y="5256971"/>
            <a:ext cx="2156937" cy="289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03143" y="1177662"/>
            <a:ext cx="5507832" cy="3912225"/>
          </a:xfrm>
          <a:prstGeom prst="rect">
            <a:avLst/>
          </a:prstGeom>
        </p:spPr>
        <p:txBody>
          <a:bodyPr wrap="square" numCol="1">
            <a:spAutoFit/>
          </a:bodyPr>
          <a:lstStyle/>
          <a:p>
            <a:pPr>
              <a:lnSpc>
                <a:spcPct val="107000"/>
              </a:lnSpc>
            </a:pPr>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Amasías</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(2 Re 14:3-4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Uzías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hizo 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Sin embargo,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siguió ofreciendo sacrificios y quemando incienso allí” (2 Re 15:3-4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Jotám</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pero </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y la gente seguía ofreciendo sacrificios y quemando incienso allí” (2 Re 15:34-35</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s-CO" sz="8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Ezequías</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lo que era agradable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igual que su antepasado David. Él </a:t>
            </a:r>
            <a:r>
              <a:rPr lang="es-CO" sz="1400" b="1" dirty="0">
                <a:latin typeface="Calibri" panose="020F0502020204030204" pitchFamily="34" charset="0"/>
                <a:ea typeface="Calibri" panose="020F0502020204030204" pitchFamily="34" charset="0"/>
                <a:cs typeface="Times New Roman" panose="02020603050405020304" pitchFamily="18" charset="0"/>
              </a:rPr>
              <a:t>quitó los santuarios paganos</a:t>
            </a:r>
            <a:r>
              <a:rPr lang="es-CO" sz="1400" dirty="0">
                <a:latin typeface="Calibri" panose="020F0502020204030204" pitchFamily="34" charset="0"/>
                <a:ea typeface="Calibri" panose="020F0502020204030204" pitchFamily="34" charset="0"/>
                <a:cs typeface="Times New Roman" panose="02020603050405020304" pitchFamily="18" charset="0"/>
              </a:rPr>
              <a:t>…” (2 Re 18:3-6</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621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50"/>
                                        <p:tgtEl>
                                          <p:spTgt spid="9"/>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50"/>
                                        <p:tgtEl>
                                          <p:spTgt spid="1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250"/>
                                        <p:tgtEl>
                                          <p:spTgt spid="14"/>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pPr algn="ctr"/>
            <a:r>
              <a:rPr lang="es-CO" dirty="0" smtClean="0"/>
              <a:t>El Rey Josías</a:t>
            </a:r>
            <a:endParaRPr lang="en-US" dirty="0"/>
          </a:p>
        </p:txBody>
      </p:sp>
      <p:pic>
        <p:nvPicPr>
          <p:cNvPr id="2050" name="Picture 2" descr="Image result for king josiah destroying idol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41" b="97159" l="0" r="99294"/>
                    </a14:imgEffect>
                  </a14:imgLayer>
                </a14:imgProps>
              </a:ext>
              <a:ext uri="{28A0092B-C50C-407E-A947-70E740481C1C}">
                <a14:useLocalDpi xmlns:a14="http://schemas.microsoft.com/office/drawing/2010/main" val="0"/>
              </a:ext>
            </a:extLst>
          </a:blip>
          <a:srcRect/>
          <a:stretch>
            <a:fillRect/>
          </a:stretch>
        </p:blipFill>
        <p:spPr bwMode="auto">
          <a:xfrm>
            <a:off x="7448550" y="2736580"/>
            <a:ext cx="4182619" cy="3464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1610881"/>
            <a:ext cx="7404340" cy="954107"/>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Su abuelo y su padre adoraron ídolos.</a:t>
            </a:r>
            <a:r>
              <a:rPr lang="es-CO" sz="2800" baseline="30000" dirty="0" smtClean="0"/>
              <a:t>1</a:t>
            </a:r>
            <a:endParaRPr lang="es-CO" sz="2800" dirty="0" smtClean="0"/>
          </a:p>
          <a:p>
            <a:pPr marL="285750" indent="-285750">
              <a:buFont typeface="Arial" panose="020B0604020202020204" pitchFamily="34" charset="0"/>
              <a:buChar char="•"/>
            </a:pPr>
            <a:r>
              <a:rPr lang="es-CO" sz="2800" dirty="0" smtClean="0"/>
              <a:t>A los 8 años, Josías comenzó a reinar en Judá.</a:t>
            </a:r>
            <a:r>
              <a:rPr lang="es-CO" sz="2800" baseline="30000" dirty="0"/>
              <a:t>2</a:t>
            </a:r>
            <a:endParaRPr lang="es-CO" sz="2800" baseline="30000" dirty="0" smtClean="0"/>
          </a:p>
        </p:txBody>
      </p:sp>
      <p:sp>
        <p:nvSpPr>
          <p:cNvPr id="6" name="TextBox 5"/>
          <p:cNvSpPr txBox="1"/>
          <p:nvPr/>
        </p:nvSpPr>
        <p:spPr>
          <a:xfrm>
            <a:off x="1066800" y="2473996"/>
            <a:ext cx="8552688" cy="2523768"/>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A los 16 años empezó a buscar a Dios.</a:t>
            </a:r>
            <a:r>
              <a:rPr lang="es-CO" sz="2800" baseline="30000" dirty="0"/>
              <a:t>3</a:t>
            </a:r>
            <a:endParaRPr lang="es-CO" sz="2800" dirty="0" smtClean="0"/>
          </a:p>
          <a:p>
            <a:pPr marL="285750" indent="-285750">
              <a:buFont typeface="Arial" panose="020B0604020202020204" pitchFamily="34" charset="0"/>
              <a:buChar char="•"/>
            </a:pPr>
            <a:r>
              <a:rPr lang="es-CO" sz="2800" dirty="0" smtClean="0"/>
              <a:t>A los 20 años empezó a purificar al país de su idolatría,</a:t>
            </a:r>
            <a:r>
              <a:rPr lang="es-CO" sz="2800" baseline="30000" dirty="0" smtClean="0"/>
              <a:t>3</a:t>
            </a:r>
            <a:r>
              <a:rPr lang="es-CO" sz="2800" dirty="0" smtClean="0"/>
              <a:t> un proceso que tardó 6 años.</a:t>
            </a:r>
            <a:r>
              <a:rPr lang="es-CO" sz="2800" baseline="30000" dirty="0" smtClean="0"/>
              <a:t>4</a:t>
            </a:r>
          </a:p>
          <a:p>
            <a:pPr marL="285750" indent="-285750">
              <a:buFont typeface="Arial" panose="020B0604020202020204" pitchFamily="34" charset="0"/>
              <a:buChar char="•"/>
            </a:pPr>
            <a:r>
              <a:rPr lang="es-CO" sz="2800" dirty="0" smtClean="0"/>
              <a:t>Cuando empezaba el proceso de purificación,</a:t>
            </a:r>
            <a:r>
              <a:rPr lang="es-CO" sz="2800" baseline="30000" dirty="0"/>
              <a:t> </a:t>
            </a:r>
            <a:r>
              <a:rPr lang="es-CO" sz="2800" baseline="30000" dirty="0" smtClean="0"/>
              <a:t>5 </a:t>
            </a:r>
            <a:r>
              <a:rPr lang="es-CO" sz="2800" dirty="0" smtClean="0"/>
              <a:t>Dios envió a Jeremías</a:t>
            </a:r>
            <a:r>
              <a:rPr lang="es-CO" sz="2800" baseline="30000" dirty="0"/>
              <a:t> </a:t>
            </a:r>
            <a:r>
              <a:rPr lang="es-CO" sz="2800" dirty="0"/>
              <a:t>a</a:t>
            </a:r>
            <a:r>
              <a:rPr lang="es-CO" sz="2800" dirty="0" smtClean="0"/>
              <a:t> predicar a los habitantes de Judá.</a:t>
            </a:r>
            <a:endParaRPr lang="en-US" sz="2800" dirty="0" smtClean="0"/>
          </a:p>
          <a:p>
            <a:endParaRPr lang="en-US" dirty="0"/>
          </a:p>
        </p:txBody>
      </p:sp>
      <p:sp>
        <p:nvSpPr>
          <p:cNvPr id="7" name="TextBox 6"/>
          <p:cNvSpPr txBox="1"/>
          <p:nvPr/>
        </p:nvSpPr>
        <p:spPr>
          <a:xfrm>
            <a:off x="1066800" y="6187701"/>
            <a:ext cx="1764535" cy="369332"/>
          </a:xfrm>
          <a:prstGeom prst="rect">
            <a:avLst/>
          </a:prstGeom>
          <a:noFill/>
        </p:spPr>
        <p:txBody>
          <a:bodyPr wrap="square" rtlCol="0">
            <a:spAutoFit/>
          </a:bodyPr>
          <a:lstStyle/>
          <a:p>
            <a:r>
              <a:rPr lang="es-CO" dirty="0" smtClean="0"/>
              <a:t>1. 2 Crónicas 33</a:t>
            </a:r>
            <a:endParaRPr lang="en-US" dirty="0"/>
          </a:p>
        </p:txBody>
      </p:sp>
      <p:pic>
        <p:nvPicPr>
          <p:cNvPr id="9" name="Picture 4" descr="King Josiah listens to his friend Jeremia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8287" y="1130265"/>
            <a:ext cx="2431162" cy="12155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0882" y="6187701"/>
            <a:ext cx="1964676" cy="369332"/>
          </a:xfrm>
          <a:prstGeom prst="rect">
            <a:avLst/>
          </a:prstGeom>
        </p:spPr>
        <p:txBody>
          <a:bodyPr wrap="square">
            <a:spAutoFit/>
          </a:bodyPr>
          <a:lstStyle/>
          <a:p>
            <a:r>
              <a:rPr lang="es-CO" dirty="0"/>
              <a:t>2. 2 Crónicas </a:t>
            </a:r>
            <a:r>
              <a:rPr lang="es-CO" dirty="0" smtClean="0"/>
              <a:t>34:1</a:t>
            </a:r>
            <a:endParaRPr lang="en-US" dirty="0"/>
          </a:p>
        </p:txBody>
      </p:sp>
      <p:sp>
        <p:nvSpPr>
          <p:cNvPr id="8" name="Rectangle 7"/>
          <p:cNvSpPr/>
          <p:nvPr/>
        </p:nvSpPr>
        <p:spPr>
          <a:xfrm>
            <a:off x="5075105" y="6199855"/>
            <a:ext cx="1841338" cy="369332"/>
          </a:xfrm>
          <a:prstGeom prst="rect">
            <a:avLst/>
          </a:prstGeom>
        </p:spPr>
        <p:txBody>
          <a:bodyPr wrap="none">
            <a:spAutoFit/>
          </a:bodyPr>
          <a:lstStyle/>
          <a:p>
            <a:r>
              <a:rPr lang="es-CO" dirty="0"/>
              <a:t>3. 2 Crónicas </a:t>
            </a:r>
            <a:r>
              <a:rPr lang="es-CO" dirty="0" smtClean="0"/>
              <a:t>34:3</a:t>
            </a:r>
            <a:endParaRPr lang="en-US" dirty="0"/>
          </a:p>
        </p:txBody>
      </p:sp>
      <p:sp>
        <p:nvSpPr>
          <p:cNvPr id="10" name="Rectangle 9"/>
          <p:cNvSpPr/>
          <p:nvPr/>
        </p:nvSpPr>
        <p:spPr>
          <a:xfrm>
            <a:off x="9294551" y="6199855"/>
            <a:ext cx="1581074" cy="369332"/>
          </a:xfrm>
          <a:prstGeom prst="rect">
            <a:avLst/>
          </a:prstGeom>
        </p:spPr>
        <p:txBody>
          <a:bodyPr wrap="none">
            <a:spAutoFit/>
          </a:bodyPr>
          <a:lstStyle/>
          <a:p>
            <a:r>
              <a:rPr lang="es-CO" dirty="0" smtClean="0"/>
              <a:t>5</a:t>
            </a:r>
            <a:r>
              <a:rPr lang="es-CO" dirty="0"/>
              <a:t>. Jeremías 1:2</a:t>
            </a:r>
            <a:endParaRPr lang="en-US" dirty="0"/>
          </a:p>
        </p:txBody>
      </p:sp>
      <p:sp>
        <p:nvSpPr>
          <p:cNvPr id="11" name="Rectangle 10"/>
          <p:cNvSpPr/>
          <p:nvPr/>
        </p:nvSpPr>
        <p:spPr>
          <a:xfrm>
            <a:off x="7158378" y="6187701"/>
            <a:ext cx="1894237" cy="369332"/>
          </a:xfrm>
          <a:prstGeom prst="rect">
            <a:avLst/>
          </a:prstGeom>
        </p:spPr>
        <p:txBody>
          <a:bodyPr wrap="none">
            <a:spAutoFit/>
          </a:bodyPr>
          <a:lstStyle/>
          <a:p>
            <a:r>
              <a:rPr lang="es-CO" dirty="0"/>
              <a:t>4. 2 Crónicas 34:8 </a:t>
            </a:r>
            <a:endParaRPr lang="en-US" dirty="0"/>
          </a:p>
        </p:txBody>
      </p:sp>
    </p:spTree>
    <p:extLst>
      <p:ext uri="{BB962C8B-B14F-4D97-AF65-F5344CB8AC3E}">
        <p14:creationId xmlns:p14="http://schemas.microsoft.com/office/powerpoint/2010/main" val="36155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50"/>
                                        <p:tgtEl>
                                          <p:spTgt spid="5">
                                            <p:txEl>
                                              <p:pRg st="1" end="1"/>
                                            </p:txEl>
                                          </p:spTgt>
                                        </p:tgtEl>
                                      </p:cBhvr>
                                    </p:animEffect>
                                  </p:childTnLst>
                                </p:cTn>
                              </p:par>
                            </p:childTnLst>
                          </p:cTn>
                        </p:par>
                        <p:par>
                          <p:cTn id="17" fill="hold">
                            <p:stCondLst>
                              <p:cond delay="25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250"/>
                                        <p:tgtEl>
                                          <p:spTgt spid="6">
                                            <p:txEl>
                                              <p:pRg st="0" end="0"/>
                                            </p:txEl>
                                          </p:spTgt>
                                        </p:tgtEl>
                                      </p:cBhvr>
                                    </p:animEffect>
                                  </p:childTnLst>
                                </p:cTn>
                              </p:par>
                            </p:childTnLst>
                          </p:cTn>
                        </p:par>
                        <p:par>
                          <p:cTn id="26" fill="hold">
                            <p:stCondLst>
                              <p:cond delay="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250"/>
                                        <p:tgtEl>
                                          <p:spTgt spid="6">
                                            <p:txEl>
                                              <p:pRg st="1" end="1"/>
                                            </p:txEl>
                                          </p:spTgt>
                                        </p:tgtEl>
                                      </p:cBhvr>
                                    </p:animEffect>
                                  </p:childTnLst>
                                </p:cTn>
                              </p:par>
                            </p:childTnLst>
                          </p:cTn>
                        </p:par>
                        <p:par>
                          <p:cTn id="35" fill="hold">
                            <p:stCondLst>
                              <p:cond delay="25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25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250"/>
                                        <p:tgtEl>
                                          <p:spTgt spid="6">
                                            <p:txEl>
                                              <p:pRg st="2" end="2"/>
                                            </p:txEl>
                                          </p:spTgt>
                                        </p:tgtEl>
                                      </p:cBhvr>
                                    </p:animEffect>
                                  </p:childTnLst>
                                </p:cTn>
                              </p:par>
                            </p:childTnLst>
                          </p:cTn>
                        </p:par>
                        <p:par>
                          <p:cTn id="49" fill="hold">
                            <p:stCondLst>
                              <p:cond delay="25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uiExpand="1"/>
      <p:bldP spid="4"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4" y="229837"/>
            <a:ext cx="8210550" cy="777875"/>
          </a:xfrm>
        </p:spPr>
        <p:txBody>
          <a:bodyPr>
            <a:normAutofit/>
          </a:bodyPr>
          <a:lstStyle/>
          <a:p>
            <a:pPr algn="ctr"/>
            <a:r>
              <a:rPr lang="es-CO" dirty="0" smtClean="0"/>
              <a:t>¿Por qué adoramos ídolos?</a:t>
            </a:r>
            <a:endParaRPr lang="en-US" dirty="0"/>
          </a:p>
        </p:txBody>
      </p:sp>
      <p:sp>
        <p:nvSpPr>
          <p:cNvPr id="3" name="Content Placeholder 2"/>
          <p:cNvSpPr>
            <a:spLocks noGrp="1"/>
          </p:cNvSpPr>
          <p:nvPr>
            <p:ph idx="1"/>
          </p:nvPr>
        </p:nvSpPr>
        <p:spPr>
          <a:xfrm>
            <a:off x="762000" y="1367541"/>
            <a:ext cx="10515600" cy="3509962"/>
          </a:xfrm>
        </p:spPr>
        <p:txBody>
          <a:bodyPr/>
          <a:lstStyle/>
          <a:p>
            <a:pPr marL="0" indent="0">
              <a:buNone/>
            </a:pPr>
            <a:r>
              <a:rPr lang="es-CO" dirty="0" smtClean="0"/>
              <a:t>Jeremías 2:11-13</a:t>
            </a:r>
          </a:p>
          <a:p>
            <a:pPr marL="0" indent="0">
              <a:buNone/>
            </a:pPr>
            <a:r>
              <a:rPr lang="es-CO" dirty="0" smtClean="0"/>
              <a:t>“</a:t>
            </a:r>
            <a:r>
              <a:rPr lang="es-CO" baseline="30000" dirty="0" smtClean="0"/>
              <a:t>11</a:t>
            </a:r>
            <a:r>
              <a:rPr lang="es-CO" dirty="0" smtClean="0"/>
              <a:t>¿Alguna </a:t>
            </a:r>
            <a:r>
              <a:rPr lang="es-CO" dirty="0"/>
              <a:t>vez una nación ha cambiado sus dioses por otros, aun cuando no son dioses en absoluto? ¡Sin embargo mi pueblo ha cambiado a su glorioso Dios por ídolos inútiles! </a:t>
            </a:r>
            <a:r>
              <a:rPr lang="es-CO" baseline="30000" dirty="0" smtClean="0"/>
              <a:t>12</a:t>
            </a:r>
            <a:r>
              <a:rPr lang="es-CO" dirty="0" smtClean="0"/>
              <a:t>Los </a:t>
            </a:r>
            <a:r>
              <a:rPr lang="es-CO" dirty="0"/>
              <a:t>cielos están espantados ante semejante cosa y retroceden horrorizados y consternados—dice el Señor—. </a:t>
            </a:r>
            <a:r>
              <a:rPr lang="es-CO" baseline="30000" dirty="0" smtClean="0"/>
              <a:t>13</a:t>
            </a:r>
            <a:r>
              <a:rPr lang="es-CO" dirty="0" smtClean="0"/>
              <a:t>Pues </a:t>
            </a:r>
            <a:r>
              <a:rPr lang="es-CO" dirty="0"/>
              <a:t>mi pueblo ha cometido dos maldades: me ha abandonado a mí—la fuente de agua viva—y ha cavado para sí cisternas rotas ¡que jamás pueden retener el </a:t>
            </a:r>
            <a:r>
              <a:rPr lang="es-CO" dirty="0" smtClean="0"/>
              <a:t>agua.”</a:t>
            </a:r>
            <a:endParaRPr lang="en-US" dirty="0"/>
          </a:p>
        </p:txBody>
      </p:sp>
      <p:cxnSp>
        <p:nvCxnSpPr>
          <p:cNvPr id="5" name="Straight Connector 4"/>
          <p:cNvCxnSpPr/>
          <p:nvPr/>
        </p:nvCxnSpPr>
        <p:spPr>
          <a:xfrm>
            <a:off x="5143500" y="2277178"/>
            <a:ext cx="436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47725" y="3039178"/>
            <a:ext cx="677227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371724" y="4201228"/>
            <a:ext cx="3533775"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934575" y="4220278"/>
            <a:ext cx="438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47725" y="4572703"/>
            <a:ext cx="4248150" cy="28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50293" y="4794249"/>
            <a:ext cx="7181850" cy="954107"/>
          </a:xfrm>
          <a:prstGeom prst="rect">
            <a:avLst/>
          </a:prstGeom>
          <a:noFill/>
        </p:spPr>
        <p:txBody>
          <a:bodyPr wrap="square" rtlCol="0">
            <a:spAutoFit/>
          </a:bodyPr>
          <a:lstStyle/>
          <a:p>
            <a:pPr marL="342900" indent="-342900">
              <a:buFont typeface="+mj-lt"/>
              <a:buAutoNum type="arabicPeriod"/>
            </a:pPr>
            <a:r>
              <a:rPr lang="es-CO" sz="2800" dirty="0" smtClean="0"/>
              <a:t>Porque tenemos sed (</a:t>
            </a:r>
            <a:r>
              <a:rPr lang="es-CO" sz="2800" b="1" dirty="0" smtClean="0">
                <a:solidFill>
                  <a:srgbClr val="0070C0"/>
                </a:solidFill>
              </a:rPr>
              <a:t>necesidades profundas</a:t>
            </a:r>
            <a:r>
              <a:rPr lang="es-CO" sz="2800" dirty="0" smtClean="0"/>
              <a:t>)</a:t>
            </a:r>
          </a:p>
          <a:p>
            <a:pPr marL="342900" indent="-342900">
              <a:buFont typeface="+mj-lt"/>
              <a:buAutoNum type="arabicPeriod"/>
            </a:pPr>
            <a:r>
              <a:rPr lang="es-CO" sz="2800" dirty="0" smtClean="0"/>
              <a:t>Porque fuimos hechos para adorar</a:t>
            </a:r>
          </a:p>
        </p:txBody>
      </p:sp>
      <p:cxnSp>
        <p:nvCxnSpPr>
          <p:cNvPr id="19" name="Straight Connector 18"/>
          <p:cNvCxnSpPr/>
          <p:nvPr/>
        </p:nvCxnSpPr>
        <p:spPr>
          <a:xfrm>
            <a:off x="9915525" y="3817403"/>
            <a:ext cx="514350" cy="28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47725" y="4231995"/>
            <a:ext cx="1447800" cy="9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644253" y="122424"/>
            <a:ext cx="2343150" cy="1578880"/>
            <a:chOff x="9312461" y="4303590"/>
            <a:chExt cx="2343150" cy="1578880"/>
          </a:xfrm>
        </p:grpSpPr>
        <p:pic>
          <p:nvPicPr>
            <p:cNvPr id="18" name="Picture 17" descr="Wallace at a reading in 200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7799" y="4749526"/>
              <a:ext cx="1477762" cy="1132944"/>
            </a:xfrm>
            <a:prstGeom prst="rect">
              <a:avLst/>
            </a:prstGeom>
            <a:noFill/>
            <a:ln>
              <a:noFill/>
            </a:ln>
          </p:spPr>
        </p:pic>
        <p:sp>
          <p:nvSpPr>
            <p:cNvPr id="32" name="TextBox 31"/>
            <p:cNvSpPr txBox="1"/>
            <p:nvPr/>
          </p:nvSpPr>
          <p:spPr>
            <a:xfrm>
              <a:off x="9312461" y="4303590"/>
              <a:ext cx="2343150" cy="400110"/>
            </a:xfrm>
            <a:prstGeom prst="rect">
              <a:avLst/>
            </a:prstGeom>
            <a:noFill/>
          </p:spPr>
          <p:txBody>
            <a:bodyPr wrap="square" rtlCol="0">
              <a:spAutoFit/>
            </a:bodyPr>
            <a:lstStyle/>
            <a:p>
              <a:r>
                <a:rPr lang="es-CO" sz="2000" dirty="0" smtClean="0"/>
                <a:t>David Foster Wallace</a:t>
              </a:r>
              <a:endParaRPr lang="en-US" sz="2000" dirty="0"/>
            </a:p>
          </p:txBody>
        </p:sp>
      </p:grpSp>
      <p:sp>
        <p:nvSpPr>
          <p:cNvPr id="34" name="Rectangle 33"/>
          <p:cNvSpPr/>
          <p:nvPr/>
        </p:nvSpPr>
        <p:spPr>
          <a:xfrm>
            <a:off x="6543675" y="3826928"/>
            <a:ext cx="2895600" cy="4191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933700" y="4226978"/>
            <a:ext cx="2162175" cy="4191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29213" y="5615051"/>
            <a:ext cx="1458088" cy="461665"/>
          </a:xfrm>
          <a:prstGeom prst="rect">
            <a:avLst/>
          </a:prstGeom>
          <a:noFill/>
        </p:spPr>
        <p:txBody>
          <a:bodyPr wrap="square" rtlCol="0">
            <a:spAutoFit/>
          </a:bodyPr>
          <a:lstStyle/>
          <a:p>
            <a:r>
              <a:rPr lang="es-CO" sz="2400" b="1" dirty="0" smtClean="0">
                <a:solidFill>
                  <a:srgbClr val="0070C0"/>
                </a:solidFill>
              </a:rPr>
              <a:t>seguridad</a:t>
            </a:r>
            <a:endParaRPr lang="en-US" sz="2400" b="1" dirty="0">
              <a:solidFill>
                <a:srgbClr val="0070C0"/>
              </a:solidFill>
            </a:endParaRPr>
          </a:p>
        </p:txBody>
      </p:sp>
      <p:sp>
        <p:nvSpPr>
          <p:cNvPr id="20" name="TextBox 19"/>
          <p:cNvSpPr txBox="1"/>
          <p:nvPr/>
        </p:nvSpPr>
        <p:spPr>
          <a:xfrm>
            <a:off x="7529213" y="5254843"/>
            <a:ext cx="1288161" cy="461665"/>
          </a:xfrm>
          <a:prstGeom prst="rect">
            <a:avLst/>
          </a:prstGeom>
          <a:noFill/>
        </p:spPr>
        <p:txBody>
          <a:bodyPr wrap="square" rtlCol="0">
            <a:spAutoFit/>
          </a:bodyPr>
          <a:lstStyle/>
          <a:p>
            <a:r>
              <a:rPr lang="es-CO" sz="2400" b="1" dirty="0" smtClean="0">
                <a:solidFill>
                  <a:srgbClr val="0070C0"/>
                </a:solidFill>
              </a:rPr>
              <a:t>amor</a:t>
            </a:r>
            <a:endParaRPr lang="en-US" sz="2400" b="1" dirty="0">
              <a:solidFill>
                <a:srgbClr val="0070C0"/>
              </a:solidFill>
            </a:endParaRPr>
          </a:p>
        </p:txBody>
      </p:sp>
      <p:sp>
        <p:nvSpPr>
          <p:cNvPr id="22" name="TextBox 21"/>
          <p:cNvSpPr txBox="1"/>
          <p:nvPr/>
        </p:nvSpPr>
        <p:spPr>
          <a:xfrm>
            <a:off x="7529213" y="6026444"/>
            <a:ext cx="2002155" cy="461665"/>
          </a:xfrm>
          <a:prstGeom prst="rect">
            <a:avLst/>
          </a:prstGeom>
          <a:noFill/>
        </p:spPr>
        <p:txBody>
          <a:bodyPr wrap="square" rtlCol="0">
            <a:spAutoFit/>
          </a:bodyPr>
          <a:lstStyle/>
          <a:p>
            <a:r>
              <a:rPr lang="es-CO" sz="2400" b="1" dirty="0" smtClean="0">
                <a:solidFill>
                  <a:srgbClr val="0070C0"/>
                </a:solidFill>
              </a:rPr>
              <a:t>propósito</a:t>
            </a:r>
            <a:endParaRPr lang="en-US" sz="2400" b="1" dirty="0">
              <a:solidFill>
                <a:srgbClr val="0070C0"/>
              </a:solidFill>
            </a:endParaRPr>
          </a:p>
        </p:txBody>
      </p:sp>
      <p:pic>
        <p:nvPicPr>
          <p:cNvPr id="9220" name="Picture 4" descr="Image result for Blaise Pas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176" y="4999137"/>
            <a:ext cx="1388697" cy="159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50"/>
                                        <p:tgtEl>
                                          <p:spTgt spid="34"/>
                                        </p:tgtEl>
                                      </p:cBhvr>
                                    </p:animEffec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25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250"/>
                                        <p:tgtEl>
                                          <p:spTgt spid="1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25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5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220"/>
                                        </p:tgtEl>
                                        <p:attrNameLst>
                                          <p:attrName>style.visibility</p:attrName>
                                        </p:attrNameLst>
                                      </p:cBhvr>
                                      <p:to>
                                        <p:strVal val="visible"/>
                                      </p:to>
                                    </p:set>
                                    <p:animEffect transition="in" filter="fade">
                                      <p:cBhvr>
                                        <p:cTn id="76" dur="250"/>
                                        <p:tgtEl>
                                          <p:spTgt spid="92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
                                            <p:txEl>
                                              <p:pRg st="1" end="1"/>
                                            </p:txEl>
                                          </p:spTgt>
                                        </p:tgtEl>
                                        <p:attrNameLst>
                                          <p:attrName>style.visibility</p:attrName>
                                        </p:attrNameLst>
                                      </p:cBhvr>
                                      <p:to>
                                        <p:strVal val="visible"/>
                                      </p:to>
                                    </p:set>
                                    <p:animEffect transition="in" filter="fade">
                                      <p:cBhvr>
                                        <p:cTn id="81" dur="250"/>
                                        <p:tgtEl>
                                          <p:spTgt spid="17">
                                            <p:txEl>
                                              <p:pRg st="1" end="1"/>
                                            </p:txEl>
                                          </p:spTgt>
                                        </p:tgtEl>
                                      </p:cBhvr>
                                    </p:animEffect>
                                  </p:childTnLst>
                                </p:cTn>
                              </p:par>
                              <p:par>
                                <p:cTn id="82" presetID="1" presetClass="exit" presetSubtype="0" fill="hold" nodeType="withEffect">
                                  <p:stCondLst>
                                    <p:cond delay="0"/>
                                  </p:stCondLst>
                                  <p:childTnLst>
                                    <p:set>
                                      <p:cBhvr>
                                        <p:cTn id="83" dur="1" fill="hold">
                                          <p:stCondLst>
                                            <p:cond delay="0"/>
                                          </p:stCondLst>
                                        </p:cTn>
                                        <p:tgtEl>
                                          <p:spTgt spid="9220"/>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left)">
                                      <p:cBhvr>
                                        <p:cTn id="98" dur="500"/>
                                        <p:tgtEl>
                                          <p:spTgt spid="19"/>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wipe(left)">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wipe(left)">
                                      <p:cBhvr>
                                        <p:cTn id="107" dur="500"/>
                                        <p:tgtEl>
                                          <p:spTgt spid="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wipe(left)">
                                      <p:cBhvr>
                                        <p:cTn id="112" dur="500"/>
                                        <p:tgtEl>
                                          <p:spTgt spid="10"/>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left)">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34" grpId="0" animBg="1"/>
      <p:bldP spid="34" grpId="1" animBg="1"/>
      <p:bldP spid="35" grpId="0" animBg="1"/>
      <p:bldP spid="35" grpId="1" animBg="1"/>
      <p:bldP spid="4" grpId="0"/>
      <p:bldP spid="4" grpId="1"/>
      <p:bldP spid="20" grpId="0"/>
      <p:bldP spid="20" grpId="1"/>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07738"/>
            <a:ext cx="10515600" cy="3509962"/>
          </a:xfrm>
        </p:spPr>
        <p:txBody>
          <a:bodyPr/>
          <a:lstStyle/>
          <a:p>
            <a:pPr marL="0" indent="0">
              <a:buNone/>
            </a:pPr>
            <a:r>
              <a:rPr lang="es-CO" dirty="0" smtClean="0"/>
              <a:t>Jeremías 2:11-13</a:t>
            </a:r>
          </a:p>
          <a:p>
            <a:pPr marL="0" indent="0">
              <a:buNone/>
            </a:pPr>
            <a:r>
              <a:rPr lang="es-CO" dirty="0" smtClean="0"/>
              <a:t>“</a:t>
            </a:r>
            <a:r>
              <a:rPr lang="es-CO" baseline="30000" dirty="0" smtClean="0"/>
              <a:t>11</a:t>
            </a:r>
            <a:r>
              <a:rPr lang="es-CO" dirty="0" smtClean="0"/>
              <a:t>¿Alguna </a:t>
            </a:r>
            <a:r>
              <a:rPr lang="es-CO" dirty="0"/>
              <a:t>vez una nación ha cambiado sus dioses por otros, aun cuando no son dioses en absoluto? ¡Sin embargo mi pueblo ha cambiado a su glorioso Dios por ídolos inútiles! </a:t>
            </a:r>
            <a:r>
              <a:rPr lang="es-CO" baseline="30000" dirty="0" smtClean="0"/>
              <a:t>12</a:t>
            </a:r>
            <a:r>
              <a:rPr lang="es-CO" dirty="0" smtClean="0"/>
              <a:t>Los </a:t>
            </a:r>
            <a:r>
              <a:rPr lang="es-CO" dirty="0"/>
              <a:t>cielos están espantados ante semejante cosa y retroceden horrorizados y consternados—dice el Señor—. </a:t>
            </a:r>
            <a:r>
              <a:rPr lang="es-CO" baseline="30000" dirty="0" smtClean="0"/>
              <a:t>13</a:t>
            </a:r>
            <a:r>
              <a:rPr lang="es-CO" dirty="0" smtClean="0"/>
              <a:t>Pues </a:t>
            </a:r>
            <a:r>
              <a:rPr lang="es-CO" dirty="0"/>
              <a:t>mi pueblo ha cometido dos maldades: me ha abandonado a mí—la fuente de agua viva—y ha cavado para sí cisternas rotas ¡que jamás pueden retener el </a:t>
            </a:r>
            <a:r>
              <a:rPr lang="es-CO" dirty="0" smtClean="0"/>
              <a:t>agua.”</a:t>
            </a:r>
            <a:endParaRPr lang="en-US" dirty="0"/>
          </a:p>
        </p:txBody>
      </p:sp>
      <p:sp>
        <p:nvSpPr>
          <p:cNvPr id="20" name="Rectangle 19"/>
          <p:cNvSpPr/>
          <p:nvPr/>
        </p:nvSpPr>
        <p:spPr>
          <a:xfrm>
            <a:off x="6543675" y="3667125"/>
            <a:ext cx="2895600" cy="4191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33700" y="4067175"/>
            <a:ext cx="2162175" cy="4191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97501" y="5170583"/>
            <a:ext cx="7196998" cy="584775"/>
          </a:xfrm>
          <a:prstGeom prst="rect">
            <a:avLst/>
          </a:prstGeom>
          <a:noFill/>
        </p:spPr>
        <p:txBody>
          <a:bodyPr wrap="square" rtlCol="0">
            <a:spAutoFit/>
          </a:bodyPr>
          <a:lstStyle/>
          <a:p>
            <a:pPr algn="ctr"/>
            <a:r>
              <a:rPr lang="es-CO" sz="3200" b="1" dirty="0" smtClean="0">
                <a:solidFill>
                  <a:schemeClr val="accent2">
                    <a:lumMod val="75000"/>
                  </a:schemeClr>
                </a:solidFill>
              </a:rPr>
              <a:t>¿Qué diferencias </a:t>
            </a:r>
            <a:r>
              <a:rPr lang="es-CO" sz="3200" b="1" dirty="0" smtClean="0">
                <a:solidFill>
                  <a:schemeClr val="accent2">
                    <a:lumMod val="75000"/>
                  </a:schemeClr>
                </a:solidFill>
              </a:rPr>
              <a:t>existen </a:t>
            </a:r>
            <a:r>
              <a:rPr lang="es-CO" sz="3200" b="1" dirty="0" smtClean="0">
                <a:solidFill>
                  <a:schemeClr val="accent2">
                    <a:lumMod val="75000"/>
                  </a:schemeClr>
                </a:solidFill>
              </a:rPr>
              <a:t>entre las dos?</a:t>
            </a:r>
            <a:endParaRPr lang="en-US" sz="3200" b="1" dirty="0">
              <a:solidFill>
                <a:schemeClr val="accent2">
                  <a:lumMod val="75000"/>
                </a:schemeClr>
              </a:solidFill>
            </a:endParaRPr>
          </a:p>
        </p:txBody>
      </p:sp>
      <p:sp>
        <p:nvSpPr>
          <p:cNvPr id="9" name="Title 1"/>
          <p:cNvSpPr>
            <a:spLocks noGrp="1"/>
          </p:cNvSpPr>
          <p:nvPr>
            <p:ph type="title"/>
          </p:nvPr>
        </p:nvSpPr>
        <p:spPr>
          <a:xfrm>
            <a:off x="1800224" y="229837"/>
            <a:ext cx="8210550" cy="777875"/>
          </a:xfrm>
        </p:spPr>
        <p:txBody>
          <a:bodyPr>
            <a:normAutofit/>
          </a:bodyPr>
          <a:lstStyle/>
          <a:p>
            <a:pPr algn="ctr"/>
            <a:r>
              <a:rPr lang="es-CO" dirty="0" smtClean="0"/>
              <a:t>¿Por qué adoramos ídolos?</a:t>
            </a:r>
            <a:endParaRPr lang="en-US" dirty="0"/>
          </a:p>
        </p:txBody>
      </p:sp>
    </p:spTree>
    <p:extLst>
      <p:ext uri="{BB962C8B-B14F-4D97-AF65-F5344CB8AC3E}">
        <p14:creationId xmlns:p14="http://schemas.microsoft.com/office/powerpoint/2010/main" val="19566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1684"/>
          </a:xfrm>
        </p:spPr>
        <p:txBody>
          <a:bodyPr/>
          <a:lstStyle/>
          <a:p>
            <a:pPr algn="ctr"/>
            <a:r>
              <a:rPr lang="es-CO" dirty="0" smtClean="0"/>
              <a:t>Fuente vs. cisterna</a:t>
            </a:r>
            <a:endParaRPr lang="en-US" dirty="0"/>
          </a:p>
        </p:txBody>
      </p:sp>
      <p:pic>
        <p:nvPicPr>
          <p:cNvPr id="1026" name="Picture 2" descr="Image result for broken cis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11" y="1345033"/>
            <a:ext cx="3076051" cy="2058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unt of living wa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85" y="1347333"/>
            <a:ext cx="3286383" cy="20539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950354" y="1924050"/>
            <a:ext cx="2771" cy="453390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06829" y="3591845"/>
            <a:ext cx="49652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Me adapto a Él</a:t>
            </a:r>
            <a:endParaRPr lang="en-US" sz="2800" dirty="0"/>
          </a:p>
        </p:txBody>
      </p:sp>
      <p:sp>
        <p:nvSpPr>
          <p:cNvPr id="14" name="TextBox 13"/>
          <p:cNvSpPr txBox="1"/>
          <p:nvPr/>
        </p:nvSpPr>
        <p:spPr>
          <a:xfrm>
            <a:off x="606829" y="4130346"/>
            <a:ext cx="49652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a:t>N</a:t>
            </a:r>
            <a:r>
              <a:rPr lang="es-CO" sz="2800" dirty="0" smtClean="0"/>
              <a:t>atural</a:t>
            </a:r>
            <a:endParaRPr lang="en-US" sz="2800" dirty="0"/>
          </a:p>
        </p:txBody>
      </p:sp>
      <p:sp>
        <p:nvSpPr>
          <p:cNvPr id="15" name="TextBox 14"/>
          <p:cNvSpPr txBox="1"/>
          <p:nvPr/>
        </p:nvSpPr>
        <p:spPr>
          <a:xfrm>
            <a:off x="6321829" y="3591845"/>
            <a:ext cx="50414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Se adapta a Mí</a:t>
            </a:r>
            <a:endParaRPr lang="en-US" sz="2800" dirty="0"/>
          </a:p>
        </p:txBody>
      </p:sp>
      <p:sp>
        <p:nvSpPr>
          <p:cNvPr id="16" name="TextBox 15"/>
          <p:cNvSpPr txBox="1"/>
          <p:nvPr/>
        </p:nvSpPr>
        <p:spPr>
          <a:xfrm>
            <a:off x="6312304" y="4124906"/>
            <a:ext cx="49652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Hecha por el hombre</a:t>
            </a:r>
            <a:endParaRPr lang="en-US" sz="2800" dirty="0"/>
          </a:p>
        </p:txBody>
      </p:sp>
      <p:sp>
        <p:nvSpPr>
          <p:cNvPr id="17" name="TextBox 16"/>
          <p:cNvSpPr txBox="1"/>
          <p:nvPr/>
        </p:nvSpPr>
        <p:spPr>
          <a:xfrm>
            <a:off x="606829" y="4653566"/>
            <a:ext cx="49652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Suministra agua</a:t>
            </a:r>
            <a:endParaRPr lang="en-US" sz="2800" dirty="0"/>
          </a:p>
        </p:txBody>
      </p:sp>
      <p:sp>
        <p:nvSpPr>
          <p:cNvPr id="18" name="TextBox 17"/>
          <p:cNvSpPr txBox="1"/>
          <p:nvPr/>
        </p:nvSpPr>
        <p:spPr>
          <a:xfrm>
            <a:off x="6312304" y="4666746"/>
            <a:ext cx="49652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Almacena agua</a:t>
            </a:r>
            <a:endParaRPr lang="en-US" sz="2800" dirty="0"/>
          </a:p>
        </p:txBody>
      </p:sp>
      <p:sp>
        <p:nvSpPr>
          <p:cNvPr id="19" name="TextBox 18"/>
          <p:cNvSpPr txBox="1"/>
          <p:nvPr/>
        </p:nvSpPr>
        <p:spPr>
          <a:xfrm>
            <a:off x="606829" y="5176786"/>
            <a:ext cx="51938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Ofrece agua limpia y refrescante</a:t>
            </a:r>
            <a:endParaRPr lang="en-US" sz="2800" dirty="0"/>
          </a:p>
        </p:txBody>
      </p:sp>
      <p:sp>
        <p:nvSpPr>
          <p:cNvPr id="20" name="TextBox 19"/>
          <p:cNvSpPr txBox="1"/>
          <p:nvPr/>
        </p:nvSpPr>
        <p:spPr>
          <a:xfrm>
            <a:off x="6312304" y="5171860"/>
            <a:ext cx="51938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Ofrece agua sucia y estancada</a:t>
            </a:r>
            <a:endParaRPr lang="en-US" sz="2800" dirty="0"/>
          </a:p>
        </p:txBody>
      </p:sp>
      <p:sp>
        <p:nvSpPr>
          <p:cNvPr id="21" name="TextBox 20"/>
          <p:cNvSpPr txBox="1"/>
          <p:nvPr/>
        </p:nvSpPr>
        <p:spPr>
          <a:xfrm>
            <a:off x="606829" y="5705394"/>
            <a:ext cx="51938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Produce salud y vida</a:t>
            </a:r>
            <a:endParaRPr lang="en-US" sz="2800" dirty="0"/>
          </a:p>
        </p:txBody>
      </p:sp>
      <p:sp>
        <p:nvSpPr>
          <p:cNvPr id="22" name="TextBox 21"/>
          <p:cNvSpPr txBox="1"/>
          <p:nvPr/>
        </p:nvSpPr>
        <p:spPr>
          <a:xfrm>
            <a:off x="6321829" y="5704051"/>
            <a:ext cx="5193896" cy="523220"/>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Produce enfermedad y muerte</a:t>
            </a:r>
            <a:endParaRPr lang="en-US" sz="2800" dirty="0"/>
          </a:p>
        </p:txBody>
      </p:sp>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0" b="98354" l="0" r="98266"/>
                    </a14:imgEffect>
                  </a14:imgLayer>
                </a14:imgProps>
              </a:ext>
            </a:extLst>
          </a:blip>
          <a:stretch>
            <a:fillRect/>
          </a:stretch>
        </p:blipFill>
        <p:spPr>
          <a:xfrm>
            <a:off x="10671102" y="3152594"/>
            <a:ext cx="692223" cy="972312"/>
          </a:xfrm>
          <a:prstGeom prst="rect">
            <a:avLst/>
          </a:prstGeom>
        </p:spPr>
      </p:pic>
      <p:sp>
        <p:nvSpPr>
          <p:cNvPr id="3" name="TextBox 2"/>
          <p:cNvSpPr txBox="1"/>
          <p:nvPr/>
        </p:nvSpPr>
        <p:spPr>
          <a:xfrm rot="20083891">
            <a:off x="101988" y="793335"/>
            <a:ext cx="2350008" cy="584775"/>
          </a:xfrm>
          <a:prstGeom prst="rect">
            <a:avLst/>
          </a:prstGeom>
          <a:noFill/>
        </p:spPr>
        <p:txBody>
          <a:bodyPr wrap="square" rtlCol="0">
            <a:spAutoFit/>
          </a:bodyPr>
          <a:lstStyle/>
          <a:p>
            <a:r>
              <a:rPr lang="es-CO" sz="3200" dirty="0" smtClean="0">
                <a:solidFill>
                  <a:srgbClr val="0070C0"/>
                </a:solidFill>
                <a:latin typeface="Myriad Std Sketch" panose="04020504040B03040202" pitchFamily="82" charset="0"/>
              </a:rPr>
              <a:t>Plática de Chris</a:t>
            </a:r>
            <a:endParaRPr lang="en-US" sz="3200" dirty="0">
              <a:solidFill>
                <a:srgbClr val="0070C0"/>
              </a:solidFill>
              <a:latin typeface="Myriad Std Sketch" panose="04020504040B03040202" pitchFamily="82" charset="0"/>
            </a:endParaRPr>
          </a:p>
        </p:txBody>
      </p:sp>
    </p:spTree>
    <p:extLst>
      <p:ext uri="{BB962C8B-B14F-4D97-AF65-F5344CB8AC3E}">
        <p14:creationId xmlns:p14="http://schemas.microsoft.com/office/powerpoint/2010/main" val="80170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5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P spid="18" grpId="0"/>
      <p:bldP spid="19" grpId="0"/>
      <p:bldP spid="20" grpId="0"/>
      <p:bldP spid="21" grpId="0"/>
      <p:bldP spid="2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4723"/>
          </a:xfrm>
        </p:spPr>
        <p:txBody>
          <a:bodyPr/>
          <a:lstStyle/>
          <a:p>
            <a:pPr algn="ctr"/>
            <a:r>
              <a:rPr lang="es-CO" dirty="0" smtClean="0"/>
              <a:t>¿Cómo respondieron a este mensaje?</a:t>
            </a:r>
            <a:endParaRPr lang="en-US" dirty="0"/>
          </a:p>
        </p:txBody>
      </p:sp>
      <p:sp>
        <p:nvSpPr>
          <p:cNvPr id="3" name="TextBox 2"/>
          <p:cNvSpPr txBox="1"/>
          <p:nvPr/>
        </p:nvSpPr>
        <p:spPr>
          <a:xfrm>
            <a:off x="670560" y="1523881"/>
            <a:ext cx="11164882" cy="2246769"/>
          </a:xfrm>
          <a:prstGeom prst="rect">
            <a:avLst/>
          </a:prstGeom>
          <a:noFill/>
        </p:spPr>
        <p:txBody>
          <a:bodyPr wrap="square" rtlCol="0">
            <a:spAutoFit/>
          </a:bodyPr>
          <a:lstStyle/>
          <a:p>
            <a:r>
              <a:rPr lang="es-ES" sz="2800" dirty="0" smtClean="0"/>
              <a:t>Jeremías </a:t>
            </a:r>
            <a:r>
              <a:rPr lang="es-ES" sz="2800" dirty="0"/>
              <a:t>2:23 </a:t>
            </a:r>
            <a:endParaRPr lang="es-ES" sz="2800" dirty="0" smtClean="0"/>
          </a:p>
          <a:p>
            <a:r>
              <a:rPr lang="es-ES" sz="2800" dirty="0" smtClean="0"/>
              <a:t>“Tú </a:t>
            </a:r>
            <a:r>
              <a:rPr lang="es-ES" sz="2800" dirty="0"/>
              <a:t>dices: </a:t>
            </a:r>
            <a:r>
              <a:rPr lang="es-ES" sz="2800" dirty="0" smtClean="0"/>
              <a:t>‘¡</a:t>
            </a:r>
            <a:r>
              <a:rPr lang="es-ES" sz="2800" dirty="0"/>
              <a:t>Esto no es cierto! ¡No he rendido culto a las imágenes de Baal</a:t>
            </a:r>
            <a:r>
              <a:rPr lang="es-ES" sz="2800" dirty="0" smtClean="0"/>
              <a:t>!’ </a:t>
            </a:r>
            <a:r>
              <a:rPr lang="es-ES" sz="2800" dirty="0"/>
              <a:t>¿Pero cómo puedes decir semejante cosa? ¡Ve y mira lo que hay en cualquier valle de la tierra! Reconoce los espantosos pecados que has cometido</a:t>
            </a:r>
            <a:r>
              <a:rPr lang="es-ES" sz="2800" dirty="0" smtClean="0"/>
              <a:t>.” </a:t>
            </a:r>
            <a:endParaRPr lang="en-US" sz="2800" dirty="0"/>
          </a:p>
        </p:txBody>
      </p:sp>
      <p:cxnSp>
        <p:nvCxnSpPr>
          <p:cNvPr id="11" name="Straight Connector 10"/>
          <p:cNvCxnSpPr/>
          <p:nvPr/>
        </p:nvCxnSpPr>
        <p:spPr>
          <a:xfrm flipV="1">
            <a:off x="933091" y="2380892"/>
            <a:ext cx="10522788" cy="140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70148" y="3251987"/>
            <a:ext cx="6138750" cy="319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42254" y="3674854"/>
            <a:ext cx="1448855" cy="116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8200" y="4244196"/>
            <a:ext cx="9780917" cy="707886"/>
          </a:xfrm>
          <a:prstGeom prst="rect">
            <a:avLst/>
          </a:prstGeom>
          <a:noFill/>
        </p:spPr>
        <p:txBody>
          <a:bodyPr wrap="square" rtlCol="0">
            <a:spAutoFit/>
          </a:bodyPr>
          <a:lstStyle/>
          <a:p>
            <a:pPr algn="ctr"/>
            <a:r>
              <a:rPr lang="es-CO" sz="4000" b="1" dirty="0" smtClean="0">
                <a:solidFill>
                  <a:srgbClr val="0070C0"/>
                </a:solidFill>
              </a:rPr>
              <a:t>No reconocemos nuestra idolatría.</a:t>
            </a:r>
            <a:endParaRPr lang="en-US" sz="4000" b="1" dirty="0">
              <a:solidFill>
                <a:srgbClr val="0070C0"/>
              </a:solidFill>
            </a:endParaRPr>
          </a:p>
        </p:txBody>
      </p:sp>
    </p:spTree>
    <p:extLst>
      <p:ext uri="{BB962C8B-B14F-4D97-AF65-F5344CB8AC3E}">
        <p14:creationId xmlns:p14="http://schemas.microsoft.com/office/powerpoint/2010/main" val="230409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055"/>
            <a:ext cx="10515600" cy="777875"/>
          </a:xfrm>
        </p:spPr>
        <p:txBody>
          <a:bodyPr/>
          <a:lstStyle/>
          <a:p>
            <a:pPr algn="ctr"/>
            <a:r>
              <a:rPr lang="es-CO" dirty="0" smtClean="0"/>
              <a:t>¿Cuáles son nuestros ídolos?</a:t>
            </a:r>
            <a:endParaRPr lang="en-US" dirty="0"/>
          </a:p>
        </p:txBody>
      </p:sp>
      <p:sp>
        <p:nvSpPr>
          <p:cNvPr id="7" name="TextBox 6"/>
          <p:cNvSpPr txBox="1"/>
          <p:nvPr/>
        </p:nvSpPr>
        <p:spPr>
          <a:xfrm>
            <a:off x="590549" y="926750"/>
            <a:ext cx="11001376" cy="2092881"/>
          </a:xfrm>
          <a:prstGeom prst="rect">
            <a:avLst/>
          </a:prstGeom>
          <a:noFill/>
        </p:spPr>
        <p:txBody>
          <a:bodyPr wrap="square" rtlCol="0">
            <a:spAutoFit/>
          </a:bodyPr>
          <a:lstStyle/>
          <a:p>
            <a:r>
              <a:rPr lang="es-CO" sz="2800" dirty="0" smtClean="0"/>
              <a:t>Jeremías 2:27-28</a:t>
            </a:r>
          </a:p>
          <a:p>
            <a:r>
              <a:rPr lang="es-CO" sz="2800" dirty="0" smtClean="0"/>
              <a:t>“A </a:t>
            </a:r>
            <a:r>
              <a:rPr lang="es-CO" sz="2800" dirty="0"/>
              <a:t>una imagen tallada en un trozo de madera le dicen: ‘Tú eres mi padre.’ </a:t>
            </a:r>
            <a:r>
              <a:rPr lang="es-CO" sz="2800" dirty="0" smtClean="0"/>
              <a:t>      </a:t>
            </a:r>
          </a:p>
          <a:p>
            <a:r>
              <a:rPr lang="es-CO" sz="2800" dirty="0"/>
              <a:t> </a:t>
            </a:r>
            <a:r>
              <a:rPr lang="es-CO" sz="2800" dirty="0" smtClean="0"/>
              <a:t>A </a:t>
            </a:r>
            <a:r>
              <a:rPr lang="es-CO" sz="2800" dirty="0"/>
              <a:t>un ídolo esculpido en un bloque de piedra le dicen: ‘Tú eres mi madre</a:t>
            </a:r>
            <a:r>
              <a:rPr lang="es-CO" sz="2800" dirty="0" smtClean="0"/>
              <a:t>.’  </a:t>
            </a:r>
            <a:r>
              <a:rPr lang="es-CO" sz="2800" baseline="30000" dirty="0" smtClean="0"/>
              <a:t> </a:t>
            </a:r>
            <a:r>
              <a:rPr lang="es-CO" sz="2800" dirty="0" smtClean="0"/>
              <a:t>…</a:t>
            </a:r>
            <a:r>
              <a:rPr lang="es-ES" sz="2800" dirty="0" smtClean="0"/>
              <a:t>tienes </a:t>
            </a:r>
            <a:r>
              <a:rPr lang="es-ES" sz="2800" dirty="0"/>
              <a:t>tantos dioses como ciudades hay en </a:t>
            </a:r>
            <a:r>
              <a:rPr lang="es-ES" sz="2800" dirty="0" smtClean="0"/>
              <a:t>Judá.</a:t>
            </a:r>
            <a:r>
              <a:rPr lang="es-CO" sz="2800" dirty="0" smtClean="0"/>
              <a:t>” </a:t>
            </a:r>
            <a:endParaRPr lang="en-US" sz="2800" dirty="0"/>
          </a:p>
          <a:p>
            <a:endParaRPr lang="en-US" dirty="0"/>
          </a:p>
        </p:txBody>
      </p:sp>
      <p:cxnSp>
        <p:nvCxnSpPr>
          <p:cNvPr id="24" name="Straight Connector 23"/>
          <p:cNvCxnSpPr/>
          <p:nvPr/>
        </p:nvCxnSpPr>
        <p:spPr>
          <a:xfrm flipV="1">
            <a:off x="6012236" y="1768723"/>
            <a:ext cx="1209675" cy="2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146145" y="2231175"/>
            <a:ext cx="1014414" cy="2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589868" y="1787874"/>
            <a:ext cx="2628900" cy="2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589868" y="2218012"/>
            <a:ext cx="2628900" cy="2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986162" y="2647728"/>
            <a:ext cx="6809758" cy="9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14836" y="5689813"/>
            <a:ext cx="10503931" cy="954107"/>
          </a:xfrm>
          <a:prstGeom prst="rect">
            <a:avLst/>
          </a:prstGeom>
          <a:noFill/>
        </p:spPr>
        <p:txBody>
          <a:bodyPr wrap="square" rtlCol="0">
            <a:spAutoFit/>
          </a:bodyPr>
          <a:lstStyle/>
          <a:p>
            <a:pPr algn="ctr"/>
            <a:r>
              <a:rPr lang="es-CO" sz="2800" b="1" dirty="0">
                <a:solidFill>
                  <a:schemeClr val="accent2">
                    <a:lumMod val="75000"/>
                  </a:schemeClr>
                </a:solidFill>
              </a:rPr>
              <a:t>¿Cuál sería una cosa </a:t>
            </a:r>
            <a:r>
              <a:rPr lang="es-CO" sz="2800" b="1" dirty="0" smtClean="0">
                <a:solidFill>
                  <a:schemeClr val="accent2">
                    <a:lumMod val="75000"/>
                  </a:schemeClr>
                </a:solidFill>
              </a:rPr>
              <a:t>en tu vida que </a:t>
            </a:r>
            <a:r>
              <a:rPr lang="es-CO" sz="2800" b="1" dirty="0">
                <a:solidFill>
                  <a:schemeClr val="accent2">
                    <a:lumMod val="75000"/>
                  </a:schemeClr>
                </a:solidFill>
              </a:rPr>
              <a:t>si la perdieras sentirías que </a:t>
            </a:r>
            <a:r>
              <a:rPr lang="es-CO" sz="2800" b="1" dirty="0" smtClean="0">
                <a:solidFill>
                  <a:schemeClr val="accent2">
                    <a:lumMod val="75000"/>
                  </a:schemeClr>
                </a:solidFill>
              </a:rPr>
              <a:t>talvez </a:t>
            </a:r>
            <a:r>
              <a:rPr lang="es-CO" sz="2800" b="1" dirty="0">
                <a:solidFill>
                  <a:schemeClr val="accent2">
                    <a:lumMod val="75000"/>
                  </a:schemeClr>
                </a:solidFill>
              </a:rPr>
              <a:t>ya no vale la pena vivir? </a:t>
            </a:r>
            <a:endParaRPr lang="en-US" sz="2800" b="1" dirty="0">
              <a:solidFill>
                <a:schemeClr val="accent2">
                  <a:lumMod val="75000"/>
                </a:schemeClr>
              </a:solidFill>
            </a:endParaRPr>
          </a:p>
        </p:txBody>
      </p:sp>
      <p:sp>
        <p:nvSpPr>
          <p:cNvPr id="26" name="TextBox 25"/>
          <p:cNvSpPr txBox="1"/>
          <p:nvPr/>
        </p:nvSpPr>
        <p:spPr>
          <a:xfrm>
            <a:off x="2671044" y="4299891"/>
            <a:ext cx="6591514" cy="523220"/>
          </a:xfrm>
          <a:prstGeom prst="rect">
            <a:avLst/>
          </a:prstGeom>
          <a:noFill/>
        </p:spPr>
        <p:txBody>
          <a:bodyPr wrap="square" rtlCol="0">
            <a:spAutoFit/>
          </a:bodyPr>
          <a:lstStyle/>
          <a:p>
            <a:pPr algn="ctr"/>
            <a:r>
              <a:rPr lang="es-ES" sz="2800" dirty="0" smtClean="0"/>
              <a:t>“La avaricia es idolatría” (Colosenses 3:5)</a:t>
            </a:r>
            <a:r>
              <a:rPr lang="es-ES" sz="2800" baseline="30000" dirty="0" smtClean="0"/>
              <a:t> </a:t>
            </a:r>
            <a:endParaRPr lang="es-ES" sz="2800" dirty="0"/>
          </a:p>
        </p:txBody>
      </p:sp>
      <p:sp>
        <p:nvSpPr>
          <p:cNvPr id="30" name="TextBox 29"/>
          <p:cNvSpPr txBox="1"/>
          <p:nvPr/>
        </p:nvSpPr>
        <p:spPr>
          <a:xfrm>
            <a:off x="211423" y="2985560"/>
            <a:ext cx="11869444" cy="1077218"/>
          </a:xfrm>
          <a:prstGeom prst="rect">
            <a:avLst/>
          </a:prstGeom>
          <a:noFill/>
        </p:spPr>
        <p:txBody>
          <a:bodyPr wrap="square" rtlCol="0">
            <a:spAutoFit/>
          </a:bodyPr>
          <a:lstStyle/>
          <a:p>
            <a:pPr algn="ctr"/>
            <a:r>
              <a:rPr lang="es-ES" sz="3200" b="1" dirty="0">
                <a:solidFill>
                  <a:srgbClr val="0070C0"/>
                </a:solidFill>
              </a:rPr>
              <a:t>Í</a:t>
            </a:r>
            <a:r>
              <a:rPr lang="es-ES" sz="3200" b="1" dirty="0" smtClean="0">
                <a:solidFill>
                  <a:srgbClr val="0070C0"/>
                </a:solidFill>
              </a:rPr>
              <a:t>dolo = cualquier cosa fuera de Dios a la que recurrimos habitualmente para satisfacer nuestras necesidades más profundas </a:t>
            </a:r>
            <a:endParaRPr lang="es-ES" sz="3200" b="1" dirty="0">
              <a:solidFill>
                <a:srgbClr val="0070C0"/>
              </a:solidFill>
            </a:endParaRPr>
          </a:p>
        </p:txBody>
      </p:sp>
      <p:sp>
        <p:nvSpPr>
          <p:cNvPr id="31" name="TextBox 30"/>
          <p:cNvSpPr txBox="1"/>
          <p:nvPr/>
        </p:nvSpPr>
        <p:spPr>
          <a:xfrm>
            <a:off x="489950" y="5016998"/>
            <a:ext cx="11101975" cy="523220"/>
          </a:xfrm>
          <a:prstGeom prst="rect">
            <a:avLst/>
          </a:prstGeom>
          <a:noFill/>
        </p:spPr>
        <p:txBody>
          <a:bodyPr wrap="square" rtlCol="0">
            <a:spAutoFit/>
          </a:bodyPr>
          <a:lstStyle/>
          <a:p>
            <a:pPr algn="ctr"/>
            <a:r>
              <a:rPr lang="es-ES" sz="2800" b="1" dirty="0" smtClean="0">
                <a:solidFill>
                  <a:schemeClr val="accent2">
                    <a:lumMod val="75000"/>
                  </a:schemeClr>
                </a:solidFill>
              </a:rPr>
              <a:t>¿Cuáles son algunos de los ídolos modernos más comunes?</a:t>
            </a:r>
            <a:endParaRPr lang="es-ES" sz="2800" b="1" dirty="0">
              <a:solidFill>
                <a:schemeClr val="accent2">
                  <a:lumMod val="75000"/>
                </a:schemeClr>
              </a:solidFill>
            </a:endParaRPr>
          </a:p>
        </p:txBody>
      </p:sp>
      <p:cxnSp>
        <p:nvCxnSpPr>
          <p:cNvPr id="13" name="Straight Connector 12"/>
          <p:cNvCxnSpPr/>
          <p:nvPr/>
        </p:nvCxnSpPr>
        <p:spPr>
          <a:xfrm flipV="1">
            <a:off x="2722696" y="3524169"/>
            <a:ext cx="4782285" cy="63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513175" y="3524169"/>
            <a:ext cx="3356108" cy="31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9950" y="3990287"/>
            <a:ext cx="2487987" cy="28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57746" y="3990287"/>
            <a:ext cx="87518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1" presetClass="exit" presetSubtype="0" fill="hold"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par>
                                <p:cTn id="57" presetID="1" presetClass="exit" presetSubtype="0" fill="hold"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left)">
                                      <p:cBhvr>
                                        <p:cTn id="65" dur="500"/>
                                        <p:tgtEl>
                                          <p:spTgt spid="45"/>
                                        </p:tgtEl>
                                      </p:cBhvr>
                                    </p:animEffect>
                                  </p:childTnLst>
                                </p:cTn>
                              </p:par>
                              <p:par>
                                <p:cTn id="66" presetID="1" presetClass="exit" presetSubtype="0" fill="hold" nodeType="withEffect">
                                  <p:stCondLst>
                                    <p:cond delay="0"/>
                                  </p:stCondLst>
                                  <p:childTnLst>
                                    <p:set>
                                      <p:cBhvr>
                                        <p:cTn id="67" dur="1" fill="hold">
                                          <p:stCondLst>
                                            <p:cond delay="0"/>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25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25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6"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5" name="Content Placeholder 2"/>
          <p:cNvSpPr>
            <a:spLocks noGrp="1"/>
          </p:cNvSpPr>
          <p:nvPr>
            <p:ph idx="1"/>
          </p:nvPr>
        </p:nvSpPr>
        <p:spPr>
          <a:xfrm>
            <a:off x="838200" y="2925591"/>
            <a:ext cx="10515600" cy="1811687"/>
          </a:xfrm>
        </p:spPr>
        <p:txBody>
          <a:bodyPr/>
          <a:lstStyle/>
          <a:p>
            <a:pPr marL="0" indent="0">
              <a:buNone/>
            </a:pPr>
            <a:r>
              <a:rPr lang="es-CO" dirty="0" smtClean="0"/>
              <a:t>Jeremías 2:13</a:t>
            </a:r>
          </a:p>
          <a:p>
            <a:pPr marL="0" indent="0">
              <a:buNone/>
            </a:pPr>
            <a:r>
              <a:rPr lang="es-CO" dirty="0" smtClean="0"/>
              <a:t>“</a:t>
            </a:r>
            <a:r>
              <a:rPr lang="es-CO" baseline="30000" dirty="0" smtClean="0"/>
              <a:t>13</a:t>
            </a:r>
            <a:r>
              <a:rPr lang="es-CO" dirty="0" smtClean="0"/>
              <a:t>Pues </a:t>
            </a:r>
            <a:r>
              <a:rPr lang="es-CO" dirty="0"/>
              <a:t>mi pueblo ha cometido dos maldades: me ha abandonado a mí—la fuente de agua viva—y ha cavado para sí cisternas rotas ¡que jamás pueden retener el </a:t>
            </a:r>
            <a:r>
              <a:rPr lang="es-CO" dirty="0" smtClean="0"/>
              <a:t>agua.”</a:t>
            </a:r>
            <a:endParaRPr lang="en-US" dirty="0"/>
          </a:p>
        </p:txBody>
      </p:sp>
      <p:cxnSp>
        <p:nvCxnSpPr>
          <p:cNvPr id="6" name="Straight Connector 5"/>
          <p:cNvCxnSpPr/>
          <p:nvPr/>
        </p:nvCxnSpPr>
        <p:spPr>
          <a:xfrm>
            <a:off x="7872549" y="4249783"/>
            <a:ext cx="3128826" cy="11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38200" y="4667794"/>
            <a:ext cx="4447903" cy="2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65642" y="1321977"/>
            <a:ext cx="4644615" cy="800219"/>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endParaRPr lang="en-US" dirty="0"/>
          </a:p>
        </p:txBody>
      </p:sp>
      <p:pic>
        <p:nvPicPr>
          <p:cNvPr id="10" name="Picture 6" descr="Image result for broken ciste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2757" y="1321977"/>
            <a:ext cx="2426931" cy="182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3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800219"/>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endParaRPr lang="en-US" dirty="0"/>
          </a:p>
        </p:txBody>
      </p:sp>
      <p:pic>
        <p:nvPicPr>
          <p:cNvPr id="4" name="Celebrity success (spanish subtit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5511" y="2122196"/>
            <a:ext cx="7227633" cy="4065452"/>
          </a:xfrm>
        </p:spPr>
      </p:pic>
      <p:sp>
        <p:nvSpPr>
          <p:cNvPr id="3" name="TextBox 2"/>
          <p:cNvSpPr txBox="1"/>
          <p:nvPr/>
        </p:nvSpPr>
        <p:spPr>
          <a:xfrm>
            <a:off x="9653016" y="2432742"/>
            <a:ext cx="2093976" cy="3139321"/>
          </a:xfrm>
          <a:prstGeom prst="rect">
            <a:avLst/>
          </a:prstGeom>
          <a:noFill/>
        </p:spPr>
        <p:txBody>
          <a:bodyPr wrap="square" rtlCol="0">
            <a:spAutoFit/>
          </a:bodyPr>
          <a:lstStyle/>
          <a:p>
            <a:r>
              <a:rPr lang="es-CO" b="1" dirty="0" smtClean="0"/>
              <a:t>Josh </a:t>
            </a:r>
            <a:r>
              <a:rPr lang="es-CO" b="1" dirty="0" err="1" smtClean="0"/>
              <a:t>Radnor</a:t>
            </a:r>
            <a:endParaRPr lang="es-CO" b="1" dirty="0" smtClean="0"/>
          </a:p>
          <a:p>
            <a:r>
              <a:rPr lang="es-CO" b="1" dirty="0" smtClean="0"/>
              <a:t>Lady Gaga</a:t>
            </a:r>
          </a:p>
          <a:p>
            <a:r>
              <a:rPr lang="es-CO" dirty="0" smtClean="0"/>
              <a:t>Tony Hale</a:t>
            </a:r>
          </a:p>
          <a:p>
            <a:r>
              <a:rPr lang="es-CO" b="1" dirty="0" smtClean="0"/>
              <a:t>Eric Clapton</a:t>
            </a:r>
          </a:p>
          <a:p>
            <a:r>
              <a:rPr lang="es-CO" b="1" dirty="0" smtClean="0"/>
              <a:t>John Lennon</a:t>
            </a:r>
          </a:p>
          <a:p>
            <a:r>
              <a:rPr lang="es-CO" dirty="0" smtClean="0"/>
              <a:t>Tom </a:t>
            </a:r>
            <a:r>
              <a:rPr lang="es-CO" dirty="0" err="1" smtClean="0"/>
              <a:t>Shadyac</a:t>
            </a:r>
            <a:endParaRPr lang="es-CO" dirty="0" smtClean="0"/>
          </a:p>
          <a:p>
            <a:r>
              <a:rPr lang="es-CO" dirty="0" err="1"/>
              <a:t>Alexi</a:t>
            </a:r>
            <a:r>
              <a:rPr lang="es-CO" dirty="0"/>
              <a:t> </a:t>
            </a:r>
            <a:r>
              <a:rPr lang="es-CO" dirty="0" err="1"/>
              <a:t>Panos</a:t>
            </a:r>
            <a:endParaRPr lang="es-CO" dirty="0"/>
          </a:p>
          <a:p>
            <a:r>
              <a:rPr lang="es-CO" dirty="0" smtClean="0"/>
              <a:t>Cara </a:t>
            </a:r>
            <a:r>
              <a:rPr lang="es-CO" dirty="0" err="1"/>
              <a:t>Delevingne</a:t>
            </a:r>
            <a:endParaRPr lang="es-CO" dirty="0"/>
          </a:p>
          <a:p>
            <a:r>
              <a:rPr lang="es-CO" b="1" dirty="0" smtClean="0"/>
              <a:t>Cameron </a:t>
            </a:r>
            <a:r>
              <a:rPr lang="es-CO" b="1" dirty="0" err="1"/>
              <a:t>Diaz</a:t>
            </a:r>
            <a:endParaRPr lang="es-CO" b="1" dirty="0"/>
          </a:p>
          <a:p>
            <a:r>
              <a:rPr lang="es-CO" dirty="0" err="1" smtClean="0"/>
              <a:t>Essena</a:t>
            </a:r>
            <a:r>
              <a:rPr lang="es-CO" dirty="0" smtClean="0"/>
              <a:t> </a:t>
            </a:r>
            <a:r>
              <a:rPr lang="es-CO" dirty="0"/>
              <a:t>O’Neill</a:t>
            </a:r>
          </a:p>
          <a:p>
            <a:r>
              <a:rPr lang="es-CO" b="1" dirty="0" err="1" smtClean="0"/>
              <a:t>Alanis</a:t>
            </a:r>
            <a:r>
              <a:rPr lang="es-CO" b="1" dirty="0" smtClean="0"/>
              <a:t> </a:t>
            </a:r>
            <a:r>
              <a:rPr lang="es-CO" b="1" dirty="0" err="1" smtClean="0"/>
              <a:t>Morissette</a:t>
            </a:r>
            <a:endParaRPr lang="es-CO" b="1" dirty="0"/>
          </a:p>
        </p:txBody>
      </p:sp>
    </p:spTree>
    <p:extLst>
      <p:ext uri="{BB962C8B-B14F-4D97-AF65-F5344CB8AC3E}">
        <p14:creationId xmlns:p14="http://schemas.microsoft.com/office/powerpoint/2010/main" val="420796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CO" dirty="0" smtClean="0"/>
              <a:t>El primer mandamiento</a:t>
            </a:r>
            <a:endParaRPr lang="en-US" dirty="0"/>
          </a:p>
        </p:txBody>
      </p:sp>
      <p:sp>
        <p:nvSpPr>
          <p:cNvPr id="3" name="TextBox 2"/>
          <p:cNvSpPr txBox="1"/>
          <p:nvPr/>
        </p:nvSpPr>
        <p:spPr>
          <a:xfrm>
            <a:off x="1362076" y="2352675"/>
            <a:ext cx="10182224" cy="2031325"/>
          </a:xfrm>
          <a:prstGeom prst="rect">
            <a:avLst/>
          </a:prstGeom>
          <a:noFill/>
        </p:spPr>
        <p:txBody>
          <a:bodyPr wrap="square" rtlCol="0">
            <a:spAutoFit/>
          </a:bodyPr>
          <a:lstStyle/>
          <a:p>
            <a:r>
              <a:rPr lang="es-ES" sz="3600" dirty="0" smtClean="0"/>
              <a:t>“No tengas otros dioses además de mí. No te hagas ningún ídolo... No te inclines delante de ellos ni los adores. Yo, el Señor tu Dios, soy un Dios celoso.”</a:t>
            </a:r>
            <a:r>
              <a:rPr lang="es-ES" sz="3600" baseline="30000" dirty="0" smtClean="0"/>
              <a:t>1</a:t>
            </a:r>
            <a:r>
              <a:rPr lang="es-ES" sz="3600" dirty="0" smtClean="0"/>
              <a:t> </a:t>
            </a:r>
          </a:p>
          <a:p>
            <a:endParaRPr lang="en-US" dirty="0"/>
          </a:p>
        </p:txBody>
      </p:sp>
      <p:sp>
        <p:nvSpPr>
          <p:cNvPr id="5" name="Rectangle 4"/>
          <p:cNvSpPr/>
          <p:nvPr/>
        </p:nvSpPr>
        <p:spPr>
          <a:xfrm>
            <a:off x="1362076" y="5939909"/>
            <a:ext cx="1690078" cy="369332"/>
          </a:xfrm>
          <a:prstGeom prst="rect">
            <a:avLst/>
          </a:prstGeom>
        </p:spPr>
        <p:txBody>
          <a:bodyPr wrap="none">
            <a:spAutoFit/>
          </a:bodyPr>
          <a:lstStyle/>
          <a:p>
            <a:r>
              <a:rPr lang="es-ES" dirty="0" smtClean="0"/>
              <a:t>1.  Éxodo </a:t>
            </a:r>
            <a:r>
              <a:rPr lang="es-ES" dirty="0"/>
              <a:t>20:3-5</a:t>
            </a:r>
            <a:endParaRPr lang="en-US" dirty="0"/>
          </a:p>
        </p:txBody>
      </p:sp>
      <p:pic>
        <p:nvPicPr>
          <p:cNvPr id="5124" name="Picture 4" descr="Image result for los diez mandamientos piedr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785" l="12798" r="89881"/>
                    </a14:imgEffect>
                  </a14:imgLayer>
                </a14:imgProps>
              </a:ext>
              <a:ext uri="{28A0092B-C50C-407E-A947-70E740481C1C}">
                <a14:useLocalDpi xmlns:a14="http://schemas.microsoft.com/office/drawing/2010/main" val="0"/>
              </a:ext>
            </a:extLst>
          </a:blip>
          <a:srcRect/>
          <a:stretch>
            <a:fillRect/>
          </a:stretch>
        </p:blipFill>
        <p:spPr bwMode="auto">
          <a:xfrm rot="20438831">
            <a:off x="8642350" y="781050"/>
            <a:ext cx="1417595" cy="78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41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523220"/>
          </a:xfrm>
          <a:prstGeom prst="rect">
            <a:avLst/>
          </a:prstGeom>
          <a:noFill/>
        </p:spPr>
        <p:txBody>
          <a:bodyPr wrap="square" rtlCol="0">
            <a:spAutoFit/>
          </a:bodyPr>
          <a:lstStyle/>
          <a:p>
            <a:pPr marL="342900" indent="-342900">
              <a:buAutoNum type="arabicPeriod"/>
            </a:pPr>
            <a:r>
              <a:rPr lang="es-CO" sz="2800" b="1" dirty="0" smtClean="0"/>
              <a:t>Nos desilusionan</a:t>
            </a:r>
            <a:endParaRPr lang="en-US" dirty="0"/>
          </a:p>
        </p:txBody>
      </p:sp>
      <p:sp>
        <p:nvSpPr>
          <p:cNvPr id="6" name="TextBox 5"/>
          <p:cNvSpPr txBox="1"/>
          <p:nvPr/>
        </p:nvSpPr>
        <p:spPr>
          <a:xfrm>
            <a:off x="1854926" y="4015490"/>
            <a:ext cx="8482148" cy="1077218"/>
          </a:xfrm>
          <a:prstGeom prst="rect">
            <a:avLst/>
          </a:prstGeom>
          <a:noFill/>
        </p:spPr>
        <p:txBody>
          <a:bodyPr wrap="square" rtlCol="0">
            <a:spAutoFit/>
          </a:bodyPr>
          <a:lstStyle/>
          <a:p>
            <a:pPr algn="ctr"/>
            <a:r>
              <a:rPr lang="es-CO" sz="3200" b="1" dirty="0" smtClean="0">
                <a:solidFill>
                  <a:srgbClr val="0070C0"/>
                </a:solidFill>
              </a:rPr>
              <a:t>Nuestros ídolos </a:t>
            </a:r>
            <a:r>
              <a:rPr lang="es-CO" sz="3200" b="1" dirty="0" smtClean="0">
                <a:solidFill>
                  <a:srgbClr val="0070C0"/>
                </a:solidFill>
              </a:rPr>
              <a:t>no </a:t>
            </a:r>
            <a:r>
              <a:rPr lang="es-CO" sz="3200" b="1" dirty="0" smtClean="0">
                <a:solidFill>
                  <a:srgbClr val="0070C0"/>
                </a:solidFill>
              </a:rPr>
              <a:t>pueden soportar el peso de nuestros deseos más profundos. </a:t>
            </a:r>
          </a:p>
        </p:txBody>
      </p:sp>
      <p:sp>
        <p:nvSpPr>
          <p:cNvPr id="7" name="Rectangle 6"/>
          <p:cNvSpPr/>
          <p:nvPr/>
        </p:nvSpPr>
        <p:spPr>
          <a:xfrm>
            <a:off x="1011792" y="2591789"/>
            <a:ext cx="10048094" cy="523220"/>
          </a:xfrm>
          <a:prstGeom prst="rect">
            <a:avLst/>
          </a:prstGeom>
        </p:spPr>
        <p:txBody>
          <a:bodyPr wrap="square">
            <a:spAutoFit/>
          </a:bodyPr>
          <a:lstStyle/>
          <a:p>
            <a:pPr algn="ctr"/>
            <a:r>
              <a:rPr lang="es-CO" sz="2800" dirty="0" smtClean="0"/>
              <a:t>“Cisternas </a:t>
            </a:r>
            <a:r>
              <a:rPr lang="es-CO" sz="2800" dirty="0"/>
              <a:t>rotas ¡que jamás pueden retener el agua.”</a:t>
            </a:r>
            <a:endParaRPr lang="en-US" sz="2800" dirty="0"/>
          </a:p>
        </p:txBody>
      </p:sp>
    </p:spTree>
    <p:extLst>
      <p:ext uri="{BB962C8B-B14F-4D97-AF65-F5344CB8AC3E}">
        <p14:creationId xmlns:p14="http://schemas.microsoft.com/office/powerpoint/2010/main" val="34074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1231106"/>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a:t>N</a:t>
            </a:r>
            <a:r>
              <a:rPr lang="es-CO" sz="2800" b="1" dirty="0" smtClean="0"/>
              <a:t>os esclavizan</a:t>
            </a:r>
          </a:p>
          <a:p>
            <a:pPr marL="342900" indent="-342900">
              <a:buAutoNum type="arabicPeriod"/>
            </a:pPr>
            <a:endParaRPr lang="en-US" dirty="0"/>
          </a:p>
        </p:txBody>
      </p:sp>
      <p:sp>
        <p:nvSpPr>
          <p:cNvPr id="5" name="Content Placeholder 2"/>
          <p:cNvSpPr>
            <a:spLocks noGrp="1"/>
          </p:cNvSpPr>
          <p:nvPr>
            <p:ph idx="1"/>
          </p:nvPr>
        </p:nvSpPr>
        <p:spPr>
          <a:xfrm>
            <a:off x="838200" y="2792781"/>
            <a:ext cx="10515600" cy="2413207"/>
          </a:xfrm>
        </p:spPr>
        <p:txBody>
          <a:bodyPr>
            <a:noAutofit/>
          </a:bodyPr>
          <a:lstStyle/>
          <a:p>
            <a:pPr marL="0" indent="0">
              <a:buNone/>
            </a:pPr>
            <a:r>
              <a:rPr lang="es-CO" dirty="0" smtClean="0"/>
              <a:t>Jeremías 2:13-14</a:t>
            </a:r>
            <a:endParaRPr lang="es-CO" dirty="0"/>
          </a:p>
          <a:p>
            <a:pPr marL="0" indent="0">
              <a:buNone/>
            </a:pPr>
            <a:r>
              <a:rPr lang="es-CO" dirty="0" smtClean="0"/>
              <a:t>“</a:t>
            </a:r>
            <a:r>
              <a:rPr lang="es-CO" dirty="0"/>
              <a:t>Pues mi pueblo ha cometido dos maldades: me ha abandonado a mí—la fuente de agua viva—y ha cavado para sí cisternas rotas ¡que jamás pueden retener el agua</a:t>
            </a:r>
            <a:r>
              <a:rPr lang="es-CO" dirty="0" smtClean="0"/>
              <a:t>. </a:t>
            </a:r>
            <a:r>
              <a:rPr lang="es-CO" baseline="30000" dirty="0" smtClean="0"/>
              <a:t>14</a:t>
            </a:r>
            <a:r>
              <a:rPr lang="es-CO" dirty="0" smtClean="0"/>
              <a:t>¿Por qué Israel se ha convertido en esclavo?”</a:t>
            </a:r>
            <a:endParaRPr lang="en-US" dirty="0"/>
          </a:p>
        </p:txBody>
      </p:sp>
      <p:sp>
        <p:nvSpPr>
          <p:cNvPr id="7" name="TextBox 6"/>
          <p:cNvSpPr txBox="1"/>
          <p:nvPr/>
        </p:nvSpPr>
        <p:spPr>
          <a:xfrm>
            <a:off x="7204299" y="4608844"/>
            <a:ext cx="1754901" cy="523220"/>
          </a:xfrm>
          <a:prstGeom prst="rect">
            <a:avLst/>
          </a:prstGeom>
          <a:noFill/>
        </p:spPr>
        <p:txBody>
          <a:bodyPr wrap="square" rtlCol="0">
            <a:spAutoFit/>
          </a:bodyPr>
          <a:lstStyle/>
          <a:p>
            <a:r>
              <a:rPr lang="es-CO" sz="2800" b="1" dirty="0" smtClean="0">
                <a:solidFill>
                  <a:srgbClr val="FF0000"/>
                </a:solidFill>
              </a:rPr>
              <a:t>Pregunta</a:t>
            </a:r>
            <a:endParaRPr lang="en-US" sz="2800" b="1" dirty="0">
              <a:solidFill>
                <a:srgbClr val="FF0000"/>
              </a:solidFill>
            </a:endParaRPr>
          </a:p>
        </p:txBody>
      </p:sp>
      <p:cxnSp>
        <p:nvCxnSpPr>
          <p:cNvPr id="12" name="Straight Connector 11"/>
          <p:cNvCxnSpPr/>
          <p:nvPr/>
        </p:nvCxnSpPr>
        <p:spPr>
          <a:xfrm flipV="1">
            <a:off x="4626968" y="4528457"/>
            <a:ext cx="6441626" cy="64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 descr="Image result for shackles 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9" b="89929" l="9969" r="95399"/>
                    </a14:imgEffect>
                  </a14:imgLayer>
                </a14:imgProps>
              </a:ext>
              <a:ext uri="{28A0092B-C50C-407E-A947-70E740481C1C}">
                <a14:useLocalDpi xmlns:a14="http://schemas.microsoft.com/office/drawing/2010/main" val="0"/>
              </a:ext>
            </a:extLst>
          </a:blip>
          <a:srcRect/>
          <a:stretch>
            <a:fillRect/>
          </a:stretch>
        </p:blipFill>
        <p:spPr bwMode="auto">
          <a:xfrm>
            <a:off x="8959200" y="1039141"/>
            <a:ext cx="2639877" cy="142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3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25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5" grpId="0" uiExpan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1231106"/>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a:t>N</a:t>
            </a:r>
            <a:r>
              <a:rPr lang="es-CO" sz="2800" b="1" dirty="0" smtClean="0"/>
              <a:t>os esclavizan</a:t>
            </a:r>
          </a:p>
          <a:p>
            <a:pPr marL="342900" indent="-342900">
              <a:buAutoNum type="arabicPeriod"/>
            </a:pPr>
            <a:endParaRPr lang="en-US" dirty="0"/>
          </a:p>
        </p:txBody>
      </p:sp>
      <p:sp>
        <p:nvSpPr>
          <p:cNvPr id="5" name="Content Placeholder 2"/>
          <p:cNvSpPr>
            <a:spLocks noGrp="1"/>
          </p:cNvSpPr>
          <p:nvPr>
            <p:ph idx="1"/>
          </p:nvPr>
        </p:nvSpPr>
        <p:spPr>
          <a:xfrm>
            <a:off x="2076093" y="2332965"/>
            <a:ext cx="9584684" cy="841384"/>
          </a:xfrm>
        </p:spPr>
        <p:txBody>
          <a:bodyPr>
            <a:noAutofit/>
          </a:bodyPr>
          <a:lstStyle/>
          <a:p>
            <a:pPr marL="0" indent="0">
              <a:spcBef>
                <a:spcPts val="0"/>
              </a:spcBef>
              <a:buNone/>
            </a:pPr>
            <a:r>
              <a:rPr lang="es-CO" sz="2400" dirty="0" smtClean="0"/>
              <a:t>Jeremías 2:14</a:t>
            </a:r>
            <a:endParaRPr lang="es-CO" sz="2400" dirty="0"/>
          </a:p>
          <a:p>
            <a:pPr marL="0" indent="0">
              <a:spcBef>
                <a:spcPts val="0"/>
              </a:spcBef>
              <a:buNone/>
            </a:pPr>
            <a:r>
              <a:rPr lang="es-CO" sz="2400" baseline="30000" dirty="0" smtClean="0"/>
              <a:t>14</a:t>
            </a:r>
            <a:r>
              <a:rPr lang="es-CO" sz="2400" dirty="0" smtClean="0"/>
              <a:t>¿Por qué Israel se ha convertido en esclavo?”</a:t>
            </a:r>
            <a:endParaRPr lang="en-US" sz="2400" dirty="0"/>
          </a:p>
        </p:txBody>
      </p:sp>
      <p:sp>
        <p:nvSpPr>
          <p:cNvPr id="7" name="TextBox 6"/>
          <p:cNvSpPr txBox="1"/>
          <p:nvPr/>
        </p:nvSpPr>
        <p:spPr>
          <a:xfrm>
            <a:off x="313945" y="2605403"/>
            <a:ext cx="1754901" cy="461665"/>
          </a:xfrm>
          <a:prstGeom prst="rect">
            <a:avLst/>
          </a:prstGeom>
          <a:noFill/>
        </p:spPr>
        <p:txBody>
          <a:bodyPr wrap="square" rtlCol="0">
            <a:spAutoFit/>
          </a:bodyPr>
          <a:lstStyle/>
          <a:p>
            <a:r>
              <a:rPr lang="es-CO" sz="2400" b="1" dirty="0" smtClean="0">
                <a:solidFill>
                  <a:srgbClr val="FF0000"/>
                </a:solidFill>
              </a:rPr>
              <a:t>Pregunta:</a:t>
            </a:r>
            <a:endParaRPr lang="en-US" sz="2400" b="1" dirty="0">
              <a:solidFill>
                <a:srgbClr val="FF0000"/>
              </a:solidFill>
            </a:endParaRPr>
          </a:p>
        </p:txBody>
      </p:sp>
      <p:sp>
        <p:nvSpPr>
          <p:cNvPr id="21" name="TextBox 20"/>
          <p:cNvSpPr txBox="1"/>
          <p:nvPr/>
        </p:nvSpPr>
        <p:spPr>
          <a:xfrm>
            <a:off x="321192" y="3859838"/>
            <a:ext cx="1740408" cy="523220"/>
          </a:xfrm>
          <a:prstGeom prst="rect">
            <a:avLst/>
          </a:prstGeom>
          <a:noFill/>
        </p:spPr>
        <p:txBody>
          <a:bodyPr wrap="square" rtlCol="0">
            <a:spAutoFit/>
          </a:bodyPr>
          <a:lstStyle/>
          <a:p>
            <a:r>
              <a:rPr lang="es-CO" sz="2400" b="1" dirty="0" smtClean="0">
                <a:solidFill>
                  <a:srgbClr val="FF0000"/>
                </a:solidFill>
              </a:rPr>
              <a:t>Respuesta</a:t>
            </a:r>
            <a:r>
              <a:rPr lang="es-CO" sz="2800" b="1" dirty="0" smtClean="0">
                <a:solidFill>
                  <a:srgbClr val="FF0000"/>
                </a:solidFill>
              </a:rPr>
              <a:t>:</a:t>
            </a:r>
            <a:endParaRPr lang="en-US" sz="2800" b="1" dirty="0">
              <a:solidFill>
                <a:srgbClr val="FF0000"/>
              </a:solidFill>
            </a:endParaRPr>
          </a:p>
        </p:txBody>
      </p:sp>
      <p:sp>
        <p:nvSpPr>
          <p:cNvPr id="22" name="Content Placeholder 2"/>
          <p:cNvSpPr txBox="1">
            <a:spLocks/>
          </p:cNvSpPr>
          <p:nvPr/>
        </p:nvSpPr>
        <p:spPr>
          <a:xfrm>
            <a:off x="2063646" y="3845100"/>
            <a:ext cx="9933282" cy="292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CO" sz="2400" dirty="0" smtClean="0"/>
              <a:t>Jeremías 2:17-18, 36-37 </a:t>
            </a:r>
          </a:p>
          <a:p>
            <a:pPr marL="0" indent="0">
              <a:spcBef>
                <a:spcPts val="0"/>
              </a:spcBef>
              <a:buFont typeface="Arial" panose="020B0604020202020204" pitchFamily="34" charset="0"/>
              <a:buNone/>
            </a:pPr>
            <a:r>
              <a:rPr lang="es-ES" sz="2400" dirty="0" smtClean="0"/>
              <a:t>“</a:t>
            </a:r>
            <a:r>
              <a:rPr lang="es-ES" sz="2400" baseline="30000" dirty="0" smtClean="0"/>
              <a:t>17</a:t>
            </a:r>
            <a:r>
              <a:rPr lang="es-ES" sz="2400" dirty="0" smtClean="0"/>
              <a:t>Tú </a:t>
            </a:r>
            <a:r>
              <a:rPr lang="es-ES" sz="2400" dirty="0"/>
              <a:t>mismo te has buscado esta desgracia al </a:t>
            </a:r>
            <a:r>
              <a:rPr lang="es-ES" sz="2400" dirty="0" smtClean="0"/>
              <a:t>abandonar al </a:t>
            </a:r>
            <a:r>
              <a:rPr lang="es-ES" sz="2400" dirty="0"/>
              <a:t>SEÑOR tu </a:t>
            </a:r>
            <a:r>
              <a:rPr lang="es-ES" sz="2400" dirty="0" smtClean="0"/>
              <a:t>Dios</a:t>
            </a:r>
            <a:r>
              <a:rPr lang="es-ES" sz="2400" dirty="0"/>
              <a:t>, ¡aun cuando él te guiaba por el </a:t>
            </a:r>
            <a:r>
              <a:rPr lang="es-ES" sz="2400" dirty="0" smtClean="0"/>
              <a:t>camino! </a:t>
            </a:r>
            <a:r>
              <a:rPr lang="es-ES" sz="2400" baseline="30000" dirty="0" smtClean="0"/>
              <a:t>18</a:t>
            </a:r>
            <a:r>
              <a:rPr lang="es-ES" sz="2400" dirty="0" smtClean="0"/>
              <a:t>¿Qué </a:t>
            </a:r>
            <a:r>
              <a:rPr lang="es-ES" sz="2400" dirty="0"/>
              <a:t>provecho has sacado de tus alianzas con Egipto y de tus pactos con Asiria? ¿En qué te benefician las corrientes del </a:t>
            </a:r>
            <a:r>
              <a:rPr lang="es-ES" sz="2400" dirty="0" smtClean="0"/>
              <a:t>Nilo </a:t>
            </a:r>
            <a:r>
              <a:rPr lang="es-ES" sz="2400" dirty="0"/>
              <a:t>o las aguas del río Éufrates</a:t>
            </a:r>
            <a:r>
              <a:rPr lang="es-ES" sz="2400" dirty="0" smtClean="0"/>
              <a:t>?... </a:t>
            </a:r>
            <a:r>
              <a:rPr lang="es-ES" sz="2400" baseline="30000" dirty="0" smtClean="0"/>
              <a:t>36</a:t>
            </a:r>
            <a:r>
              <a:rPr lang="es-ES" sz="2400" dirty="0" smtClean="0"/>
              <a:t>Tus </a:t>
            </a:r>
            <a:r>
              <a:rPr lang="es-ES" sz="2400" dirty="0"/>
              <a:t>nuevos amigos de Egipto te fallarán, tal como Asiria lo hizo antes. </a:t>
            </a:r>
            <a:r>
              <a:rPr lang="es-ES" sz="2400" baseline="30000" dirty="0" smtClean="0"/>
              <a:t>37</a:t>
            </a:r>
            <a:r>
              <a:rPr lang="es-ES" sz="2400" dirty="0" smtClean="0"/>
              <a:t>Desesperado</a:t>
            </a:r>
            <a:r>
              <a:rPr lang="es-ES" sz="2400" dirty="0"/>
              <a:t>, serás llevado al destierro con las manos en la </a:t>
            </a:r>
            <a:r>
              <a:rPr lang="es-ES" sz="2400" dirty="0" smtClean="0"/>
              <a:t>cabeza...</a:t>
            </a:r>
            <a:endParaRPr lang="es-ES" sz="2400" dirty="0"/>
          </a:p>
          <a:p>
            <a:pPr marL="0" indent="0">
              <a:spcBef>
                <a:spcPts val="0"/>
              </a:spcBef>
              <a:buNone/>
            </a:pPr>
            <a:endParaRPr lang="es-ES" sz="2400" dirty="0"/>
          </a:p>
          <a:p>
            <a:pPr marL="0" indent="0">
              <a:spcBef>
                <a:spcPts val="0"/>
              </a:spcBef>
              <a:buFont typeface="Arial" panose="020B0604020202020204" pitchFamily="34" charset="0"/>
              <a:buNone/>
            </a:pPr>
            <a:endParaRPr lang="es-ES" sz="2400" dirty="0"/>
          </a:p>
        </p:txBody>
      </p:sp>
      <p:cxnSp>
        <p:nvCxnSpPr>
          <p:cNvPr id="25" name="Straight Connector 24"/>
          <p:cNvCxnSpPr/>
          <p:nvPr/>
        </p:nvCxnSpPr>
        <p:spPr>
          <a:xfrm>
            <a:off x="2466087" y="4553198"/>
            <a:ext cx="8887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351776" y="4864051"/>
            <a:ext cx="4204806" cy="14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155341" y="5203329"/>
            <a:ext cx="5662779" cy="72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883817" y="5189407"/>
            <a:ext cx="3125559" cy="14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155341" y="5510784"/>
            <a:ext cx="5728476" cy="14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377593" y="5518036"/>
            <a:ext cx="2787231" cy="10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155341" y="5860711"/>
            <a:ext cx="2105763" cy="10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87761" y="5836835"/>
            <a:ext cx="3576663" cy="5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08222" y="3250389"/>
            <a:ext cx="7001721" cy="523220"/>
          </a:xfrm>
          <a:prstGeom prst="rect">
            <a:avLst/>
          </a:prstGeom>
          <a:noFill/>
        </p:spPr>
        <p:txBody>
          <a:bodyPr wrap="square" rtlCol="0">
            <a:spAutoFit/>
          </a:bodyPr>
          <a:lstStyle/>
          <a:p>
            <a:pPr algn="ctr"/>
            <a:r>
              <a:rPr lang="es-CO" sz="2800" b="1" dirty="0" smtClean="0">
                <a:solidFill>
                  <a:srgbClr val="0070C0"/>
                </a:solidFill>
              </a:rPr>
              <a:t>Poner mi confianza en otras cosas = idolatría.</a:t>
            </a:r>
            <a:endParaRPr lang="en-US" sz="2800" b="1" dirty="0">
              <a:solidFill>
                <a:srgbClr val="0070C0"/>
              </a:solidFill>
            </a:endParaRPr>
          </a:p>
        </p:txBody>
      </p:sp>
      <p:pic>
        <p:nvPicPr>
          <p:cNvPr id="23" name="Picture 2" descr="Image result for shackles 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9" b="89929" l="9969" r="95399"/>
                    </a14:imgEffect>
                  </a14:imgLayer>
                </a14:imgProps>
              </a:ext>
              <a:ext uri="{28A0092B-C50C-407E-A947-70E740481C1C}">
                <a14:useLocalDpi xmlns:a14="http://schemas.microsoft.com/office/drawing/2010/main" val="0"/>
              </a:ext>
            </a:extLst>
          </a:blip>
          <a:srcRect/>
          <a:stretch>
            <a:fillRect/>
          </a:stretch>
        </p:blipFill>
        <p:spPr bwMode="auto">
          <a:xfrm>
            <a:off x="8959200" y="1039141"/>
            <a:ext cx="2639877" cy="142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4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4"/>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par>
                                <p:cTn id="67" presetID="1" presetClass="exit" presetSubtype="0" fill="hold" nodeType="withEffect">
                                  <p:stCondLst>
                                    <p:cond delay="0"/>
                                  </p:stCondLst>
                                  <p:childTnLst>
                                    <p:set>
                                      <p:cBhvr>
                                        <p:cTn id="68" dur="1" fill="hold">
                                          <p:stCondLst>
                                            <p:cond delay="0"/>
                                          </p:stCondLst>
                                        </p:cTn>
                                        <p:tgtEl>
                                          <p:spTgt spid="3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uiExpand="1"/>
      <p:bldP spid="43" grpId="0"/>
      <p:bldP spid="4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1231106"/>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smtClean="0"/>
              <a:t>Nos esclavizan</a:t>
            </a:r>
          </a:p>
          <a:p>
            <a:pPr marL="342900" indent="-342900">
              <a:buAutoNum type="arabicPeriod"/>
            </a:pPr>
            <a:endParaRPr lang="en-US" dirty="0"/>
          </a:p>
        </p:txBody>
      </p:sp>
      <p:sp>
        <p:nvSpPr>
          <p:cNvPr id="4" name="TextBox 3"/>
          <p:cNvSpPr txBox="1"/>
          <p:nvPr/>
        </p:nvSpPr>
        <p:spPr>
          <a:xfrm>
            <a:off x="695858" y="5202946"/>
            <a:ext cx="10728960" cy="707886"/>
          </a:xfrm>
          <a:prstGeom prst="rect">
            <a:avLst/>
          </a:prstGeom>
          <a:noFill/>
        </p:spPr>
        <p:txBody>
          <a:bodyPr wrap="square" rtlCol="0">
            <a:spAutoFit/>
          </a:bodyPr>
          <a:lstStyle/>
          <a:p>
            <a:pPr algn="ctr"/>
            <a:r>
              <a:rPr lang="es-CO" sz="4000" b="1" dirty="0" smtClean="0">
                <a:solidFill>
                  <a:srgbClr val="0070C0"/>
                </a:solidFill>
              </a:rPr>
              <a:t>Los ídolos son amos crueles. </a:t>
            </a:r>
            <a:endParaRPr lang="en-US" sz="4000" b="1" dirty="0">
              <a:solidFill>
                <a:srgbClr val="0070C0"/>
              </a:solidFill>
            </a:endParaRPr>
          </a:p>
        </p:txBody>
      </p:sp>
      <p:sp>
        <p:nvSpPr>
          <p:cNvPr id="6" name="TextBox 5"/>
          <p:cNvSpPr txBox="1"/>
          <p:nvPr/>
        </p:nvSpPr>
        <p:spPr>
          <a:xfrm>
            <a:off x="680109" y="2509945"/>
            <a:ext cx="11188933" cy="2677656"/>
          </a:xfrm>
          <a:prstGeom prst="rect">
            <a:avLst/>
          </a:prstGeom>
          <a:noFill/>
        </p:spPr>
        <p:txBody>
          <a:bodyPr wrap="square" rtlCol="0">
            <a:spAutoFit/>
          </a:bodyPr>
          <a:lstStyle/>
          <a:p>
            <a:r>
              <a:rPr lang="es-ES" sz="2400" dirty="0" smtClean="0"/>
              <a:t>100 años antes de este mensaje de Jeremías: </a:t>
            </a:r>
          </a:p>
          <a:p>
            <a:pPr marL="342900" indent="-342900">
              <a:buFont typeface="Arial" panose="020B0604020202020204" pitchFamily="34" charset="0"/>
              <a:buChar char="•"/>
            </a:pPr>
            <a:r>
              <a:rPr lang="es-ES" sz="2400" dirty="0" smtClean="0"/>
              <a:t>El rey de Judá (</a:t>
            </a:r>
            <a:r>
              <a:rPr lang="es-ES" sz="2400" dirty="0" err="1" smtClean="0"/>
              <a:t>Acaz</a:t>
            </a:r>
            <a:r>
              <a:rPr lang="es-ES" sz="2400" dirty="0" smtClean="0"/>
              <a:t>) estaba siendo atacado por los Edomitas y los Filisteos por serle infiel a Dios y le pidió ayuda al rey de Asiria.</a:t>
            </a:r>
            <a:r>
              <a:rPr lang="es-ES" sz="2400" baseline="30000" dirty="0" smtClean="0"/>
              <a:t>1</a:t>
            </a:r>
            <a:endParaRPr lang="es-ES" sz="2400" dirty="0" smtClean="0"/>
          </a:p>
          <a:p>
            <a:pPr marL="342900" indent="-342900">
              <a:buFont typeface="Arial" panose="020B0604020202020204" pitchFamily="34" charset="0"/>
              <a:buChar char="•"/>
            </a:pPr>
            <a:r>
              <a:rPr lang="es-ES" sz="2400" dirty="0" smtClean="0"/>
              <a:t>El rey de Asiria lo libró de sus enemigos,</a:t>
            </a:r>
            <a:r>
              <a:rPr lang="es-ES" sz="2400" baseline="30000" dirty="0"/>
              <a:t>2</a:t>
            </a:r>
            <a:r>
              <a:rPr lang="es-ES" sz="2400" dirty="0" smtClean="0"/>
              <a:t> pero luego fue a obtener tributo de él.</a:t>
            </a:r>
            <a:r>
              <a:rPr lang="es-ES" sz="2400" baseline="30000" dirty="0"/>
              <a:t>3</a:t>
            </a:r>
            <a:endParaRPr lang="es-ES" sz="2400" baseline="30000" dirty="0" smtClean="0"/>
          </a:p>
          <a:p>
            <a:pPr marL="342900" indent="-342900">
              <a:buFont typeface="Arial" panose="020B0604020202020204" pitchFamily="34" charset="0"/>
              <a:buChar char="•"/>
            </a:pPr>
            <a:r>
              <a:rPr lang="es-ES" sz="2400" dirty="0" smtClean="0"/>
              <a:t>El rey de Asiria “lo afligió en vez de fortalecerlo”</a:t>
            </a:r>
            <a:r>
              <a:rPr lang="es-ES" sz="2400" baseline="30000" dirty="0" smtClean="0"/>
              <a:t>4</a:t>
            </a:r>
            <a:r>
              <a:rPr lang="es-ES" sz="2400" dirty="0" smtClean="0"/>
              <a:t> y “empeoró su situación.”</a:t>
            </a:r>
            <a:r>
              <a:rPr lang="es-ES" sz="2400" baseline="30000" dirty="0" smtClean="0"/>
              <a:t>5</a:t>
            </a:r>
            <a:r>
              <a:rPr lang="es-ES" sz="2400" dirty="0" smtClean="0"/>
              <a:t> </a:t>
            </a:r>
          </a:p>
          <a:p>
            <a:pPr marL="342900" indent="-342900">
              <a:buFont typeface="Arial" panose="020B0604020202020204" pitchFamily="34" charset="0"/>
              <a:buChar char="•"/>
            </a:pPr>
            <a:r>
              <a:rPr lang="es-ES" sz="2400" dirty="0" smtClean="0"/>
              <a:t>El rey de Judá hasta terminó reemplazando el altar del Templo con un altar Asirio</a:t>
            </a:r>
            <a:r>
              <a:rPr lang="es-CO" sz="2400" dirty="0" smtClean="0"/>
              <a:t> </a:t>
            </a:r>
            <a:r>
              <a:rPr lang="es-ES" sz="2400" dirty="0" smtClean="0"/>
              <a:t>“para </a:t>
            </a:r>
            <a:r>
              <a:rPr lang="es-ES" sz="2400" dirty="0"/>
              <a:t>agradar al rey de </a:t>
            </a:r>
            <a:r>
              <a:rPr lang="es-ES" sz="2400" dirty="0" smtClean="0"/>
              <a:t>Asiria.”</a:t>
            </a:r>
            <a:r>
              <a:rPr lang="es-ES" sz="2400" baseline="30000" dirty="0" smtClean="0"/>
              <a:t>6</a:t>
            </a:r>
          </a:p>
        </p:txBody>
      </p:sp>
      <p:sp>
        <p:nvSpPr>
          <p:cNvPr id="9" name="Rectangle 8"/>
          <p:cNvSpPr/>
          <p:nvPr/>
        </p:nvSpPr>
        <p:spPr>
          <a:xfrm>
            <a:off x="2461838" y="6203373"/>
            <a:ext cx="3748527" cy="338554"/>
          </a:xfrm>
          <a:prstGeom prst="rect">
            <a:avLst/>
          </a:prstGeom>
        </p:spPr>
        <p:txBody>
          <a:bodyPr wrap="none">
            <a:spAutoFit/>
          </a:bodyPr>
          <a:lstStyle/>
          <a:p>
            <a:r>
              <a:rPr lang="es-CO" sz="1600" dirty="0"/>
              <a:t> 2</a:t>
            </a:r>
            <a:r>
              <a:rPr lang="es-CO" sz="1600" dirty="0" smtClean="0"/>
              <a:t>. </a:t>
            </a:r>
            <a:r>
              <a:rPr lang="es-CO" sz="1600" dirty="0"/>
              <a:t>2 </a:t>
            </a:r>
            <a:r>
              <a:rPr lang="es-CO" sz="1600" dirty="0" smtClean="0"/>
              <a:t>Reyes 16:9       </a:t>
            </a:r>
            <a:r>
              <a:rPr lang="es-CO" sz="1600" dirty="0"/>
              <a:t>3</a:t>
            </a:r>
            <a:r>
              <a:rPr lang="es-CO" sz="1600" dirty="0" smtClean="0"/>
              <a:t>. </a:t>
            </a:r>
            <a:r>
              <a:rPr lang="es-CO" sz="1600" dirty="0"/>
              <a:t>2 Crónicas 28:20-21. </a:t>
            </a:r>
            <a:endParaRPr lang="en-US" sz="1600" dirty="0"/>
          </a:p>
        </p:txBody>
      </p:sp>
      <p:sp>
        <p:nvSpPr>
          <p:cNvPr id="20" name="Rectangle 19"/>
          <p:cNvSpPr/>
          <p:nvPr/>
        </p:nvSpPr>
        <p:spPr>
          <a:xfrm>
            <a:off x="10074369" y="6204905"/>
            <a:ext cx="1855636" cy="338554"/>
          </a:xfrm>
          <a:prstGeom prst="rect">
            <a:avLst/>
          </a:prstGeom>
        </p:spPr>
        <p:txBody>
          <a:bodyPr wrap="none">
            <a:spAutoFit/>
          </a:bodyPr>
          <a:lstStyle/>
          <a:p>
            <a:r>
              <a:rPr lang="es-CO" sz="1600" dirty="0"/>
              <a:t> </a:t>
            </a:r>
            <a:r>
              <a:rPr lang="es-CO" sz="1600" dirty="0" smtClean="0"/>
              <a:t>6. </a:t>
            </a:r>
            <a:r>
              <a:rPr lang="es-CO" sz="1600" dirty="0"/>
              <a:t>2 </a:t>
            </a:r>
            <a:r>
              <a:rPr lang="es-CO" sz="1600" dirty="0" smtClean="0"/>
              <a:t>Reyes 16:11-18</a:t>
            </a:r>
            <a:endParaRPr lang="en-US" sz="1600" dirty="0"/>
          </a:p>
        </p:txBody>
      </p:sp>
      <p:sp>
        <p:nvSpPr>
          <p:cNvPr id="23" name="Rectangle 22"/>
          <p:cNvSpPr/>
          <p:nvPr/>
        </p:nvSpPr>
        <p:spPr>
          <a:xfrm>
            <a:off x="6187949" y="6196454"/>
            <a:ext cx="1914307" cy="338554"/>
          </a:xfrm>
          <a:prstGeom prst="rect">
            <a:avLst/>
          </a:prstGeom>
        </p:spPr>
        <p:txBody>
          <a:bodyPr wrap="none">
            <a:spAutoFit/>
          </a:bodyPr>
          <a:lstStyle/>
          <a:p>
            <a:r>
              <a:rPr lang="es-CO" sz="1600" dirty="0"/>
              <a:t> 4</a:t>
            </a:r>
            <a:r>
              <a:rPr lang="es-CO" sz="1600" dirty="0" smtClean="0"/>
              <a:t>. 2 Cr 28:20 (NBLH)</a:t>
            </a:r>
            <a:endParaRPr lang="en-US" sz="1600" dirty="0"/>
          </a:p>
        </p:txBody>
      </p:sp>
      <p:sp>
        <p:nvSpPr>
          <p:cNvPr id="24" name="Rectangle 23"/>
          <p:cNvSpPr/>
          <p:nvPr/>
        </p:nvSpPr>
        <p:spPr>
          <a:xfrm>
            <a:off x="8257797" y="6205361"/>
            <a:ext cx="1755609" cy="338554"/>
          </a:xfrm>
          <a:prstGeom prst="rect">
            <a:avLst/>
          </a:prstGeom>
        </p:spPr>
        <p:txBody>
          <a:bodyPr wrap="none">
            <a:spAutoFit/>
          </a:bodyPr>
          <a:lstStyle/>
          <a:p>
            <a:r>
              <a:rPr lang="es-CO" sz="1600" dirty="0"/>
              <a:t> 5</a:t>
            </a:r>
            <a:r>
              <a:rPr lang="es-CO" sz="1600" dirty="0" smtClean="0"/>
              <a:t>. 2 Cr 28:20 (NVI)</a:t>
            </a:r>
            <a:endParaRPr lang="en-US" sz="1600" dirty="0"/>
          </a:p>
        </p:txBody>
      </p:sp>
      <p:pic>
        <p:nvPicPr>
          <p:cNvPr id="26" name="Picture 2"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627" b="96632" l="0" r="100000"/>
                    </a14:imgEffect>
                  </a14:imgLayer>
                </a14:imgProps>
              </a:ext>
              <a:ext uri="{28A0092B-C50C-407E-A947-70E740481C1C}">
                <a14:useLocalDpi xmlns:a14="http://schemas.microsoft.com/office/drawing/2010/main" val="0"/>
              </a:ext>
            </a:extLst>
          </a:blip>
          <a:srcRect/>
          <a:stretch>
            <a:fillRect/>
          </a:stretch>
        </p:blipFill>
        <p:spPr bwMode="auto">
          <a:xfrm>
            <a:off x="832437" y="716170"/>
            <a:ext cx="1629401" cy="15720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9742" y="6195345"/>
            <a:ext cx="2192206" cy="338554"/>
          </a:xfrm>
          <a:prstGeom prst="rect">
            <a:avLst/>
          </a:prstGeom>
          <a:noFill/>
        </p:spPr>
        <p:txBody>
          <a:bodyPr wrap="square" rtlCol="0">
            <a:spAutoFit/>
          </a:bodyPr>
          <a:lstStyle/>
          <a:p>
            <a:r>
              <a:rPr lang="es-CO" sz="1600" dirty="0" smtClean="0"/>
              <a:t>1. 2 Crónicas 28:16-19</a:t>
            </a:r>
            <a:endParaRPr lang="en-US" sz="1600" dirty="0"/>
          </a:p>
        </p:txBody>
      </p:sp>
      <p:pic>
        <p:nvPicPr>
          <p:cNvPr id="1026" name="Picture 2" descr="Image result for shackles 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9" b="89929" l="9969" r="95399"/>
                    </a14:imgEffect>
                  </a14:imgLayer>
                </a14:imgProps>
              </a:ext>
              <a:ext uri="{28A0092B-C50C-407E-A947-70E740481C1C}">
                <a14:useLocalDpi xmlns:a14="http://schemas.microsoft.com/office/drawing/2010/main" val="0"/>
              </a:ext>
            </a:extLst>
          </a:blip>
          <a:srcRect/>
          <a:stretch>
            <a:fillRect/>
          </a:stretch>
        </p:blipFill>
        <p:spPr bwMode="auto">
          <a:xfrm>
            <a:off x="8959200" y="1039141"/>
            <a:ext cx="2639877" cy="142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50"/>
                                        <p:tgtEl>
                                          <p:spTgt spid="6">
                                            <p:txEl>
                                              <p:pRg st="1" end="1"/>
                                            </p:txEl>
                                          </p:spTgt>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50"/>
                                        <p:tgtEl>
                                          <p:spTgt spid="6">
                                            <p:txEl>
                                              <p:pRg st="2" end="2"/>
                                            </p:txEl>
                                          </p:spTgt>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250"/>
                                        <p:tgtEl>
                                          <p:spTgt spid="6">
                                            <p:txEl>
                                              <p:pRg st="3" end="3"/>
                                            </p:txEl>
                                          </p:spTgt>
                                        </p:tgtEl>
                                      </p:cBhvr>
                                    </p:animEffect>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250"/>
                                        <p:tgtEl>
                                          <p:spTgt spid="6">
                                            <p:txEl>
                                              <p:pRg st="4" end="4"/>
                                            </p:txEl>
                                          </p:spTgt>
                                        </p:tgtEl>
                                      </p:cBhvr>
                                    </p:animEffect>
                                  </p:childTnLst>
                                </p:cTn>
                              </p:par>
                            </p:childTnLst>
                          </p:cTn>
                        </p:par>
                        <p:par>
                          <p:cTn id="43" fill="hold">
                            <p:stCondLst>
                              <p:cond delay="25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9" grpId="0" uiExpand="1"/>
      <p:bldP spid="20" grpId="0"/>
      <p:bldP spid="23" grpId="0" uiExpand="1"/>
      <p:bldP spid="24" grpId="0" uiExpand="1"/>
      <p:bldP spid="13"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1231106"/>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a:t>N</a:t>
            </a:r>
            <a:r>
              <a:rPr lang="es-CO" sz="2800" b="1" dirty="0" smtClean="0"/>
              <a:t>os esclavizan</a:t>
            </a:r>
          </a:p>
          <a:p>
            <a:pPr marL="342900" indent="-342900">
              <a:buAutoNum type="arabicPeriod"/>
            </a:pPr>
            <a:endParaRPr lang="en-US" dirty="0"/>
          </a:p>
        </p:txBody>
      </p:sp>
      <p:sp>
        <p:nvSpPr>
          <p:cNvPr id="5" name="Content Placeholder 2"/>
          <p:cNvSpPr>
            <a:spLocks noGrp="1"/>
          </p:cNvSpPr>
          <p:nvPr>
            <p:ph idx="1"/>
          </p:nvPr>
        </p:nvSpPr>
        <p:spPr>
          <a:xfrm>
            <a:off x="2076093" y="2332965"/>
            <a:ext cx="9584684" cy="841384"/>
          </a:xfrm>
        </p:spPr>
        <p:txBody>
          <a:bodyPr>
            <a:noAutofit/>
          </a:bodyPr>
          <a:lstStyle/>
          <a:p>
            <a:pPr marL="0" indent="0">
              <a:spcBef>
                <a:spcPts val="0"/>
              </a:spcBef>
              <a:buNone/>
            </a:pPr>
            <a:r>
              <a:rPr lang="es-CO" sz="2400" dirty="0" smtClean="0"/>
              <a:t>Jeremías 2:14</a:t>
            </a:r>
            <a:endParaRPr lang="es-CO" sz="2400" dirty="0"/>
          </a:p>
          <a:p>
            <a:pPr marL="0" indent="0">
              <a:spcBef>
                <a:spcPts val="0"/>
              </a:spcBef>
              <a:buNone/>
            </a:pPr>
            <a:r>
              <a:rPr lang="es-CO" sz="2400" baseline="30000" dirty="0" smtClean="0"/>
              <a:t>14</a:t>
            </a:r>
            <a:r>
              <a:rPr lang="es-CO" sz="2400" dirty="0" smtClean="0"/>
              <a:t>¿Por qué Israel se ha convertido en esclavo?”</a:t>
            </a:r>
            <a:endParaRPr lang="en-US" sz="2400" dirty="0"/>
          </a:p>
        </p:txBody>
      </p:sp>
      <p:sp>
        <p:nvSpPr>
          <p:cNvPr id="7" name="TextBox 6"/>
          <p:cNvSpPr txBox="1"/>
          <p:nvPr/>
        </p:nvSpPr>
        <p:spPr>
          <a:xfrm>
            <a:off x="313945" y="2605403"/>
            <a:ext cx="1754901" cy="461665"/>
          </a:xfrm>
          <a:prstGeom prst="rect">
            <a:avLst/>
          </a:prstGeom>
          <a:noFill/>
        </p:spPr>
        <p:txBody>
          <a:bodyPr wrap="square" rtlCol="0">
            <a:spAutoFit/>
          </a:bodyPr>
          <a:lstStyle/>
          <a:p>
            <a:r>
              <a:rPr lang="es-CO" sz="2400" b="1" dirty="0" smtClean="0">
                <a:solidFill>
                  <a:srgbClr val="FF0000"/>
                </a:solidFill>
              </a:rPr>
              <a:t>Pregunta:</a:t>
            </a:r>
            <a:endParaRPr lang="en-US" sz="2400" b="1" dirty="0">
              <a:solidFill>
                <a:srgbClr val="FF0000"/>
              </a:solidFill>
            </a:endParaRPr>
          </a:p>
        </p:txBody>
      </p:sp>
      <p:sp>
        <p:nvSpPr>
          <p:cNvPr id="21" name="TextBox 20"/>
          <p:cNvSpPr txBox="1"/>
          <p:nvPr/>
        </p:nvSpPr>
        <p:spPr>
          <a:xfrm>
            <a:off x="321192" y="3859838"/>
            <a:ext cx="1740408" cy="523220"/>
          </a:xfrm>
          <a:prstGeom prst="rect">
            <a:avLst/>
          </a:prstGeom>
          <a:noFill/>
        </p:spPr>
        <p:txBody>
          <a:bodyPr wrap="square" rtlCol="0">
            <a:spAutoFit/>
          </a:bodyPr>
          <a:lstStyle/>
          <a:p>
            <a:r>
              <a:rPr lang="es-CO" sz="2400" b="1" dirty="0" smtClean="0">
                <a:solidFill>
                  <a:srgbClr val="FF0000"/>
                </a:solidFill>
              </a:rPr>
              <a:t>Respuesta</a:t>
            </a:r>
            <a:r>
              <a:rPr lang="es-CO" sz="2800" b="1" dirty="0" smtClean="0">
                <a:solidFill>
                  <a:srgbClr val="FF0000"/>
                </a:solidFill>
              </a:rPr>
              <a:t>:</a:t>
            </a:r>
            <a:endParaRPr lang="en-US" sz="2800" b="1" dirty="0">
              <a:solidFill>
                <a:srgbClr val="FF0000"/>
              </a:solidFill>
            </a:endParaRPr>
          </a:p>
        </p:txBody>
      </p:sp>
      <p:sp>
        <p:nvSpPr>
          <p:cNvPr id="22" name="Content Placeholder 2"/>
          <p:cNvSpPr txBox="1">
            <a:spLocks/>
          </p:cNvSpPr>
          <p:nvPr/>
        </p:nvSpPr>
        <p:spPr>
          <a:xfrm>
            <a:off x="2063646" y="3845100"/>
            <a:ext cx="9933282" cy="292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CO" sz="2400" dirty="0" smtClean="0"/>
              <a:t>Jeremías 2:17-18, 36-37 </a:t>
            </a:r>
          </a:p>
          <a:p>
            <a:pPr marL="0" indent="0">
              <a:spcBef>
                <a:spcPts val="0"/>
              </a:spcBef>
              <a:buFont typeface="Arial" panose="020B0604020202020204" pitchFamily="34" charset="0"/>
              <a:buNone/>
            </a:pPr>
            <a:r>
              <a:rPr lang="es-ES" sz="2400" dirty="0" smtClean="0"/>
              <a:t>“</a:t>
            </a:r>
            <a:r>
              <a:rPr lang="es-ES" sz="2400" baseline="30000" dirty="0" smtClean="0"/>
              <a:t>17</a:t>
            </a:r>
            <a:r>
              <a:rPr lang="es-ES" sz="2400" dirty="0" smtClean="0"/>
              <a:t>Tú </a:t>
            </a:r>
            <a:r>
              <a:rPr lang="es-ES" sz="2400" dirty="0"/>
              <a:t>mismo te has buscado esta desgracia al </a:t>
            </a:r>
            <a:r>
              <a:rPr lang="es-ES" sz="2400" dirty="0" smtClean="0"/>
              <a:t>abandonar al </a:t>
            </a:r>
            <a:r>
              <a:rPr lang="es-ES" sz="2400" dirty="0"/>
              <a:t>SEÑOR tu </a:t>
            </a:r>
            <a:r>
              <a:rPr lang="es-ES" sz="2400" dirty="0" smtClean="0"/>
              <a:t>Dios</a:t>
            </a:r>
            <a:r>
              <a:rPr lang="es-ES" sz="2400" dirty="0"/>
              <a:t>, ¡aun cuando él te guiaba por el </a:t>
            </a:r>
            <a:r>
              <a:rPr lang="es-ES" sz="2400" dirty="0" smtClean="0"/>
              <a:t>camino! </a:t>
            </a:r>
            <a:r>
              <a:rPr lang="es-ES" sz="2400" baseline="30000" dirty="0" smtClean="0"/>
              <a:t>18</a:t>
            </a:r>
            <a:r>
              <a:rPr lang="es-ES" sz="2400" dirty="0" smtClean="0"/>
              <a:t>¿Qué </a:t>
            </a:r>
            <a:r>
              <a:rPr lang="es-ES" sz="2400" dirty="0"/>
              <a:t>provecho has sacado de tus alianzas con Egipto y de tus pactos con Asiria? ¿En qué te benefician las corrientes del </a:t>
            </a:r>
            <a:r>
              <a:rPr lang="es-ES" sz="2400" dirty="0" smtClean="0"/>
              <a:t>Nilo </a:t>
            </a:r>
            <a:r>
              <a:rPr lang="es-ES" sz="2400" dirty="0"/>
              <a:t>o las aguas del río Éufrates</a:t>
            </a:r>
            <a:r>
              <a:rPr lang="es-ES" sz="2400" dirty="0" smtClean="0"/>
              <a:t>?... </a:t>
            </a:r>
            <a:r>
              <a:rPr lang="es-ES" sz="2400" baseline="30000" dirty="0" smtClean="0"/>
              <a:t>36</a:t>
            </a:r>
            <a:r>
              <a:rPr lang="es-ES" sz="2400" dirty="0" smtClean="0"/>
              <a:t>Tus </a:t>
            </a:r>
            <a:r>
              <a:rPr lang="es-ES" sz="2400" dirty="0"/>
              <a:t>nuevos amigos de Egipto te fallarán, tal como Asiria lo hizo antes. </a:t>
            </a:r>
            <a:r>
              <a:rPr lang="es-ES" sz="2400" baseline="30000" dirty="0" smtClean="0"/>
              <a:t>37</a:t>
            </a:r>
            <a:r>
              <a:rPr lang="es-ES" sz="2400" dirty="0" smtClean="0"/>
              <a:t>Desesperado</a:t>
            </a:r>
            <a:r>
              <a:rPr lang="es-ES" sz="2400" dirty="0"/>
              <a:t>, serás llevado al destierro con las manos en la </a:t>
            </a:r>
            <a:r>
              <a:rPr lang="es-ES" sz="2400" dirty="0" smtClean="0"/>
              <a:t>cabeza...</a:t>
            </a:r>
            <a:endParaRPr lang="es-ES" sz="2400" dirty="0"/>
          </a:p>
          <a:p>
            <a:pPr marL="0" indent="0">
              <a:spcBef>
                <a:spcPts val="0"/>
              </a:spcBef>
              <a:buNone/>
            </a:pPr>
            <a:endParaRPr lang="es-ES" sz="2400" dirty="0"/>
          </a:p>
          <a:p>
            <a:pPr marL="0" indent="0">
              <a:spcBef>
                <a:spcPts val="0"/>
              </a:spcBef>
              <a:buFont typeface="Arial" panose="020B0604020202020204" pitchFamily="34" charset="0"/>
              <a:buNone/>
            </a:pPr>
            <a:endParaRPr lang="es-ES" sz="2400" dirty="0"/>
          </a:p>
        </p:txBody>
      </p:sp>
      <p:cxnSp>
        <p:nvCxnSpPr>
          <p:cNvPr id="36" name="Straight Connector 35"/>
          <p:cNvCxnSpPr/>
          <p:nvPr/>
        </p:nvCxnSpPr>
        <p:spPr>
          <a:xfrm flipV="1">
            <a:off x="8377593" y="5518036"/>
            <a:ext cx="2787231" cy="10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155341" y="5860711"/>
            <a:ext cx="2105763" cy="10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178527" y="5854736"/>
            <a:ext cx="3576663" cy="5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 descr="Image result for shackles 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9" b="89929" l="9969" r="95399"/>
                    </a14:imgEffect>
                  </a14:imgLayer>
                </a14:imgProps>
              </a:ext>
              <a:ext uri="{28A0092B-C50C-407E-A947-70E740481C1C}">
                <a14:useLocalDpi xmlns:a14="http://schemas.microsoft.com/office/drawing/2010/main" val="0"/>
              </a:ext>
            </a:extLst>
          </a:blip>
          <a:srcRect/>
          <a:stretch>
            <a:fillRect/>
          </a:stretch>
        </p:blipFill>
        <p:spPr bwMode="auto">
          <a:xfrm>
            <a:off x="8959200" y="1039141"/>
            <a:ext cx="2639877" cy="142723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2135471" y="6211322"/>
            <a:ext cx="4576047" cy="20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73193" y="3383435"/>
            <a:ext cx="5725884" cy="461665"/>
          </a:xfrm>
          <a:prstGeom prst="rect">
            <a:avLst/>
          </a:prstGeom>
          <a:noFill/>
        </p:spPr>
        <p:txBody>
          <a:bodyPr wrap="square" rtlCol="0">
            <a:spAutoFit/>
          </a:bodyPr>
          <a:lstStyle/>
          <a:p>
            <a:r>
              <a:rPr lang="es-CO" sz="2400" b="1" dirty="0" smtClean="0">
                <a:solidFill>
                  <a:srgbClr val="0070C0"/>
                </a:solidFill>
              </a:rPr>
              <a:t>18 años después: Egipto invade Judá</a:t>
            </a:r>
          </a:p>
        </p:txBody>
      </p:sp>
    </p:spTree>
    <p:extLst>
      <p:ext uri="{BB962C8B-B14F-4D97-AF65-F5344CB8AC3E}">
        <p14:creationId xmlns:p14="http://schemas.microsoft.com/office/powerpoint/2010/main" val="32198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25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4644615" cy="954107"/>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smtClean="0"/>
              <a:t>Nos esclavizan</a:t>
            </a:r>
          </a:p>
        </p:txBody>
      </p:sp>
      <p:sp>
        <p:nvSpPr>
          <p:cNvPr id="3" name="TextBox 2"/>
          <p:cNvSpPr txBox="1"/>
          <p:nvPr/>
        </p:nvSpPr>
        <p:spPr>
          <a:xfrm>
            <a:off x="629833" y="2930419"/>
            <a:ext cx="10898780" cy="3539430"/>
          </a:xfrm>
          <a:prstGeom prst="rect">
            <a:avLst/>
          </a:prstGeom>
          <a:noFill/>
        </p:spPr>
        <p:txBody>
          <a:bodyPr wrap="square" rtlCol="0">
            <a:spAutoFit/>
          </a:bodyPr>
          <a:lstStyle/>
          <a:p>
            <a:r>
              <a:rPr lang="es-CO" sz="2800" dirty="0" smtClean="0"/>
              <a:t>Jeremías 2:23-25</a:t>
            </a:r>
          </a:p>
          <a:p>
            <a:r>
              <a:rPr lang="es-CO" sz="2800" dirty="0" smtClean="0"/>
              <a:t>“</a:t>
            </a:r>
            <a:r>
              <a:rPr lang="es-CO" sz="2800" dirty="0"/>
              <a:t>Eres como una camella inquieta, buscando un macho con desesperación. Eres como una burra salvaje olfateando el viento en época de apareamiento. ¿Quién puede contenerla en su celo? ¡Los que la desean no necesitan buscar demasiado, porque es ella quien corre hacia ellos! ¿Cuándo dejarás de correr? ¿Cuándo desistirás de jadear tras otros dioses? Pero tú dices: ‘Ahórrate tus palabras. ¡Estoy enamorada de estos dioses ajenos y no puedo dejar de amarlos</a:t>
            </a:r>
            <a:r>
              <a:rPr lang="es-CO" sz="2800" dirty="0" smtClean="0"/>
              <a:t>!’”</a:t>
            </a:r>
            <a:endParaRPr lang="en-US" sz="2800" dirty="0"/>
          </a:p>
        </p:txBody>
      </p:sp>
      <p:cxnSp>
        <p:nvCxnSpPr>
          <p:cNvPr id="7" name="Straight Connector 6"/>
          <p:cNvCxnSpPr/>
          <p:nvPr/>
        </p:nvCxnSpPr>
        <p:spPr>
          <a:xfrm>
            <a:off x="2887755" y="4687529"/>
            <a:ext cx="5314951" cy="12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35788" y="5120504"/>
            <a:ext cx="2465294" cy="305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4155" y="5566084"/>
            <a:ext cx="2374527" cy="12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16555" y="5553479"/>
            <a:ext cx="2795869" cy="12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8200" y="3815276"/>
            <a:ext cx="10515600" cy="18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9833" y="4255068"/>
            <a:ext cx="9038602" cy="130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29833" y="4674924"/>
            <a:ext cx="21312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32" name="Picture 8"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875" b="94125" l="0" r="96750"/>
                    </a14:imgEffect>
                  </a14:imgLayer>
                </a14:imgProps>
              </a:ext>
              <a:ext uri="{28A0092B-C50C-407E-A947-70E740481C1C}">
                <a14:useLocalDpi xmlns:a14="http://schemas.microsoft.com/office/drawing/2010/main" val="0"/>
              </a:ext>
            </a:extLst>
          </a:blip>
          <a:srcRect/>
          <a:stretch>
            <a:fillRect/>
          </a:stretch>
        </p:blipFill>
        <p:spPr bwMode="auto">
          <a:xfrm>
            <a:off x="35029" y="401853"/>
            <a:ext cx="2184923" cy="21849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Image result for crazy donkey face whit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65221" y="842750"/>
            <a:ext cx="1526922" cy="157860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a:off x="3923178" y="5980615"/>
            <a:ext cx="3244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943845" y="5998545"/>
            <a:ext cx="3950014" cy="39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708771" y="6390795"/>
            <a:ext cx="1926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303410" y="5980615"/>
            <a:ext cx="3907134" cy="9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8771" y="6390795"/>
            <a:ext cx="1926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 descr="Image result for shackles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29" b="89929" l="9969" r="95399"/>
                    </a14:imgEffect>
                  </a14:imgLayer>
                </a14:imgProps>
              </a:ext>
              <a:ext uri="{28A0092B-C50C-407E-A947-70E740481C1C}">
                <a14:useLocalDpi xmlns:a14="http://schemas.microsoft.com/office/drawing/2010/main" val="0"/>
              </a:ext>
            </a:extLst>
          </a:blip>
          <a:srcRect/>
          <a:stretch>
            <a:fillRect/>
          </a:stretch>
        </p:blipFill>
        <p:spPr bwMode="auto">
          <a:xfrm>
            <a:off x="8959200" y="1039141"/>
            <a:ext cx="2639877" cy="14272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672197" y="2372566"/>
            <a:ext cx="8554749" cy="584775"/>
          </a:xfrm>
          <a:prstGeom prst="rect">
            <a:avLst/>
          </a:prstGeom>
          <a:noFill/>
        </p:spPr>
        <p:txBody>
          <a:bodyPr wrap="square" rtlCol="0">
            <a:spAutoFit/>
          </a:bodyPr>
          <a:lstStyle/>
          <a:p>
            <a:pPr algn="ctr"/>
            <a:r>
              <a:rPr lang="es-CO" sz="3200" b="1" dirty="0" smtClean="0">
                <a:solidFill>
                  <a:srgbClr val="0070C0"/>
                </a:solidFill>
              </a:rPr>
              <a:t>Una esclavitud común: la adicción</a:t>
            </a:r>
            <a:endParaRPr lang="en-US" sz="3200" b="1" dirty="0">
              <a:solidFill>
                <a:srgbClr val="0070C0"/>
              </a:solidFill>
            </a:endParaRPr>
          </a:p>
        </p:txBody>
      </p:sp>
    </p:spTree>
    <p:extLst>
      <p:ext uri="{BB962C8B-B14F-4D97-AF65-F5344CB8AC3E}">
        <p14:creationId xmlns:p14="http://schemas.microsoft.com/office/powerpoint/2010/main" val="259404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25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par>
                                <p:cTn id="79" presetID="1" presetClass="exit" presetSubtype="0" fill="hold" nodeType="withEffect">
                                  <p:stCondLst>
                                    <p:cond delay="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par>
                          <p:cTn id="88" fill="hold">
                            <p:stCondLst>
                              <p:cond delay="500"/>
                            </p:stCondLst>
                            <p:childTnLst>
                              <p:par>
                                <p:cTn id="89" presetID="22" presetClass="entr" presetSubtype="8"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250"/>
                                        <p:tgtEl>
                                          <p:spTgt spid="29"/>
                                        </p:tgtEl>
                                      </p:cBhvr>
                                    </p:animEffect>
                                  </p:childTnLst>
                                </p:cTn>
                              </p:par>
                              <p:par>
                                <p:cTn id="97" presetID="1" presetClass="exit" presetSubtype="0" fill="hold" nodeType="withEffect">
                                  <p:stCondLst>
                                    <p:cond delay="0"/>
                                  </p:stCondLst>
                                  <p:childTnLst>
                                    <p:set>
                                      <p:cBhvr>
                                        <p:cTn id="98" dur="1" fill="hold">
                                          <p:stCondLst>
                                            <p:cond delay="0"/>
                                          </p:stCondLst>
                                        </p:cTn>
                                        <p:tgtEl>
                                          <p:spTgt spid="3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8"/>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47"/>
            <a:ext cx="10515600" cy="682624"/>
          </a:xfrm>
        </p:spPr>
        <p:txBody>
          <a:bodyPr>
            <a:normAutofit fontScale="90000"/>
          </a:bodyPr>
          <a:lstStyle/>
          <a:p>
            <a:pPr algn="ctr"/>
            <a:r>
              <a:rPr lang="es-CO" dirty="0" smtClean="0"/>
              <a:t>¿Cómo nos afectan los ídolos?</a:t>
            </a:r>
            <a:endParaRPr lang="en-US" dirty="0"/>
          </a:p>
        </p:txBody>
      </p:sp>
      <p:sp>
        <p:nvSpPr>
          <p:cNvPr id="11" name="TextBox 10"/>
          <p:cNvSpPr txBox="1"/>
          <p:nvPr/>
        </p:nvSpPr>
        <p:spPr>
          <a:xfrm>
            <a:off x="3865642" y="1321977"/>
            <a:ext cx="6601131" cy="1384995"/>
          </a:xfrm>
          <a:prstGeom prst="rect">
            <a:avLst/>
          </a:prstGeom>
          <a:noFill/>
        </p:spPr>
        <p:txBody>
          <a:bodyPr wrap="square" rtlCol="0">
            <a:spAutoFit/>
          </a:bodyPr>
          <a:lstStyle/>
          <a:p>
            <a:pPr marL="342900" indent="-342900">
              <a:buAutoNum type="arabicPeriod"/>
            </a:pPr>
            <a:r>
              <a:rPr lang="es-CO" sz="2800" b="1" dirty="0" smtClean="0"/>
              <a:t>Nos desilusionan</a:t>
            </a:r>
          </a:p>
          <a:p>
            <a:pPr marL="342900" indent="-342900">
              <a:buAutoNum type="arabicPeriod"/>
            </a:pPr>
            <a:r>
              <a:rPr lang="es-CO" sz="2800" b="1" dirty="0" smtClean="0"/>
              <a:t>Nos esclavizan</a:t>
            </a:r>
          </a:p>
          <a:p>
            <a:pPr marL="342900" indent="-342900">
              <a:buAutoNum type="arabicPeriod"/>
            </a:pPr>
            <a:r>
              <a:rPr lang="es-CO" sz="2800" b="1" dirty="0" smtClean="0"/>
              <a:t>Nos impiden cumplir nuestra misión</a:t>
            </a:r>
            <a:endParaRPr lang="en-US" b="1" dirty="0"/>
          </a:p>
        </p:txBody>
      </p:sp>
      <p:sp>
        <p:nvSpPr>
          <p:cNvPr id="3" name="TextBox 2"/>
          <p:cNvSpPr txBox="1"/>
          <p:nvPr/>
        </p:nvSpPr>
        <p:spPr>
          <a:xfrm>
            <a:off x="838200" y="2968976"/>
            <a:ext cx="10515600" cy="954107"/>
          </a:xfrm>
          <a:prstGeom prst="rect">
            <a:avLst/>
          </a:prstGeom>
          <a:noFill/>
        </p:spPr>
        <p:txBody>
          <a:bodyPr wrap="square" rtlCol="0">
            <a:spAutoFit/>
          </a:bodyPr>
          <a:lstStyle/>
          <a:p>
            <a:r>
              <a:rPr lang="es-CO" sz="2800" dirty="0" smtClean="0"/>
              <a:t>Jeremías 2:5</a:t>
            </a:r>
          </a:p>
          <a:p>
            <a:r>
              <a:rPr lang="es-CO" sz="2800" dirty="0" smtClean="0"/>
              <a:t>“</a:t>
            </a:r>
            <a:r>
              <a:rPr lang="es-CO" sz="2800" dirty="0"/>
              <a:t>Rindieron culto a ídolos inútiles y ellos mismos se volvieron </a:t>
            </a:r>
            <a:r>
              <a:rPr lang="es-CO" sz="2800" dirty="0" smtClean="0"/>
              <a:t>inútiles.”</a:t>
            </a:r>
            <a:endParaRPr lang="en-US" sz="2800" dirty="0"/>
          </a:p>
        </p:txBody>
      </p:sp>
      <p:cxnSp>
        <p:nvCxnSpPr>
          <p:cNvPr id="9" name="Straight Connector 8"/>
          <p:cNvCxnSpPr/>
          <p:nvPr/>
        </p:nvCxnSpPr>
        <p:spPr>
          <a:xfrm flipV="1">
            <a:off x="1207363" y="3860737"/>
            <a:ext cx="9630355" cy="62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124" name="Picture 4" descr="Image result for broken cis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97" y="1447060"/>
            <a:ext cx="1679883" cy="1259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8200" y="4185087"/>
            <a:ext cx="10791548" cy="2246769"/>
          </a:xfrm>
          <a:prstGeom prst="rect">
            <a:avLst/>
          </a:prstGeom>
          <a:noFill/>
        </p:spPr>
        <p:txBody>
          <a:bodyPr wrap="square" rtlCol="0">
            <a:spAutoFit/>
          </a:bodyPr>
          <a:lstStyle/>
          <a:p>
            <a:r>
              <a:rPr lang="es-CO" sz="2800" dirty="0" smtClean="0"/>
              <a:t>2 Timoteo 2:20-21</a:t>
            </a:r>
          </a:p>
          <a:p>
            <a:r>
              <a:rPr lang="es-CO" sz="2800" dirty="0" smtClean="0"/>
              <a:t>“En una casa grande no solamente hay vasos de oro y de plata, sino también de madera y de barro, y unos para honra y otros para deshonra. Por  tanto, si alguien se limpia de estas cosas, será un vaso para honra, santificado, útil para el Señor, preparado para toda buena obra.”</a:t>
            </a:r>
            <a:endParaRPr lang="en-US" sz="2800" dirty="0"/>
          </a:p>
        </p:txBody>
      </p:sp>
      <p:cxnSp>
        <p:nvCxnSpPr>
          <p:cNvPr id="13" name="Straight Connector 12"/>
          <p:cNvCxnSpPr/>
          <p:nvPr/>
        </p:nvCxnSpPr>
        <p:spPr>
          <a:xfrm flipV="1">
            <a:off x="2433961" y="5934974"/>
            <a:ext cx="4924371" cy="23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36097" y="6347534"/>
            <a:ext cx="1611794" cy="211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45788" y="6358110"/>
            <a:ext cx="2485505" cy="10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229190" y="6358110"/>
            <a:ext cx="4846965" cy="10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87728" y="5934974"/>
            <a:ext cx="35326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69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250"/>
                                        <p:tgtEl>
                                          <p:spTgt spid="1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25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4723"/>
          </a:xfrm>
        </p:spPr>
        <p:txBody>
          <a:bodyPr>
            <a:normAutofit fontScale="90000"/>
          </a:bodyPr>
          <a:lstStyle/>
          <a:p>
            <a:pPr algn="ctr"/>
            <a:r>
              <a:rPr lang="es-CO" dirty="0" smtClean="0"/>
              <a:t>¿</a:t>
            </a:r>
            <a:r>
              <a:rPr lang="es-CO" dirty="0" smtClean="0"/>
              <a:t>Cómo podemos limpiarnos de nuestros ídolos</a:t>
            </a:r>
            <a:r>
              <a:rPr lang="es-CO" dirty="0" smtClean="0"/>
              <a:t>?</a:t>
            </a:r>
            <a:endParaRPr lang="en-US" dirty="0"/>
          </a:p>
        </p:txBody>
      </p:sp>
      <p:sp>
        <p:nvSpPr>
          <p:cNvPr id="4" name="TextBox 3"/>
          <p:cNvSpPr txBox="1"/>
          <p:nvPr/>
        </p:nvSpPr>
        <p:spPr>
          <a:xfrm>
            <a:off x="1440611" y="1180642"/>
            <a:ext cx="9333781" cy="2554545"/>
          </a:xfrm>
          <a:prstGeom prst="rect">
            <a:avLst/>
          </a:prstGeom>
          <a:noFill/>
        </p:spPr>
        <p:txBody>
          <a:bodyPr wrap="square" rtlCol="0">
            <a:spAutoFit/>
          </a:bodyPr>
          <a:lstStyle/>
          <a:p>
            <a:pPr algn="ctr"/>
            <a:r>
              <a:rPr lang="es-CO" sz="2800" dirty="0" smtClean="0"/>
              <a:t>¿Necesitamos reglas más estrictas?</a:t>
            </a:r>
          </a:p>
          <a:p>
            <a:pPr algn="ctr"/>
            <a:endParaRPr lang="es-CO" sz="1600" dirty="0" smtClean="0"/>
          </a:p>
          <a:p>
            <a:pPr algn="ctr"/>
            <a:r>
              <a:rPr lang="es-CO" sz="2800" dirty="0" smtClean="0"/>
              <a:t>¿Necesitamos un compromiso más serio?</a:t>
            </a:r>
          </a:p>
          <a:p>
            <a:pPr algn="ctr"/>
            <a:endParaRPr lang="es-CO" sz="1600" dirty="0" smtClean="0"/>
          </a:p>
          <a:p>
            <a:pPr algn="ctr"/>
            <a:r>
              <a:rPr lang="es-CO" sz="3600" b="1" smtClean="0">
                <a:solidFill>
                  <a:srgbClr val="0070C0"/>
                </a:solidFill>
              </a:rPr>
              <a:t>Necesitamos </a:t>
            </a:r>
            <a:r>
              <a:rPr lang="es-CO" sz="3600" b="1" dirty="0" smtClean="0">
                <a:solidFill>
                  <a:srgbClr val="0070C0"/>
                </a:solidFill>
              </a:rPr>
              <a:t>arrepentirnos y aprender a beber continuamente de la Fuente de </a:t>
            </a:r>
            <a:r>
              <a:rPr lang="es-CO" sz="3600" b="1" smtClean="0">
                <a:solidFill>
                  <a:srgbClr val="0070C0"/>
                </a:solidFill>
              </a:rPr>
              <a:t>Agua </a:t>
            </a:r>
            <a:r>
              <a:rPr lang="es-CO" sz="3600" b="1" smtClean="0">
                <a:solidFill>
                  <a:srgbClr val="0070C0"/>
                </a:solidFill>
              </a:rPr>
              <a:t>Viva</a:t>
            </a:r>
            <a:endParaRPr lang="en-US" sz="3600" b="1" dirty="0">
              <a:solidFill>
                <a:srgbClr val="0070C0"/>
              </a:solidFill>
            </a:endParaRPr>
          </a:p>
        </p:txBody>
      </p:sp>
      <p:grpSp>
        <p:nvGrpSpPr>
          <p:cNvPr id="5" name="Group 4"/>
          <p:cNvGrpSpPr/>
          <p:nvPr/>
        </p:nvGrpSpPr>
        <p:grpSpPr>
          <a:xfrm>
            <a:off x="2527513" y="3969092"/>
            <a:ext cx="7074111" cy="2399478"/>
            <a:chOff x="2527513" y="3969092"/>
            <a:chExt cx="7074111" cy="2399478"/>
          </a:xfrm>
        </p:grpSpPr>
        <p:pic>
          <p:nvPicPr>
            <p:cNvPr id="1028" name="Picture 4" descr="Image result for orpheus and the sir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4052" y="3973685"/>
              <a:ext cx="3027572" cy="18716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62688" y="5845350"/>
              <a:ext cx="2372264" cy="523220"/>
            </a:xfrm>
            <a:prstGeom prst="rect">
              <a:avLst/>
            </a:prstGeom>
            <a:noFill/>
          </p:spPr>
          <p:txBody>
            <a:bodyPr wrap="square" rtlCol="0">
              <a:spAutoFit/>
            </a:bodyPr>
            <a:lstStyle/>
            <a:p>
              <a:pPr algn="ctr"/>
              <a:r>
                <a:rPr lang="es-CO" sz="2800" b="1" dirty="0" smtClean="0"/>
                <a:t>Ulises</a:t>
              </a:r>
              <a:endParaRPr lang="en-US" sz="2800" b="1" dirty="0"/>
            </a:p>
          </p:txBody>
        </p:sp>
        <p:pic>
          <p:nvPicPr>
            <p:cNvPr id="1030" name="Picture 6" descr="Odysseus sire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28" t="2401"/>
            <a:stretch/>
          </p:blipFill>
          <p:spPr bwMode="auto">
            <a:xfrm>
              <a:off x="2527513" y="3969092"/>
              <a:ext cx="3042614" cy="18762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89680" y="5845350"/>
              <a:ext cx="3011944" cy="523220"/>
            </a:xfrm>
            <a:prstGeom prst="rect">
              <a:avLst/>
            </a:prstGeom>
            <a:noFill/>
          </p:spPr>
          <p:txBody>
            <a:bodyPr wrap="square" rtlCol="0">
              <a:spAutoFit/>
            </a:bodyPr>
            <a:lstStyle/>
            <a:p>
              <a:pPr algn="ctr"/>
              <a:r>
                <a:rPr lang="es-CO" sz="2800" b="1" dirty="0" smtClean="0"/>
                <a:t>Jasón (con Orfeo)</a:t>
              </a:r>
              <a:endParaRPr lang="en-US" sz="2800" b="1" dirty="0"/>
            </a:p>
          </p:txBody>
        </p:sp>
        <p:sp>
          <p:nvSpPr>
            <p:cNvPr id="15" name="TextBox 14"/>
            <p:cNvSpPr txBox="1"/>
            <p:nvPr/>
          </p:nvSpPr>
          <p:spPr>
            <a:xfrm>
              <a:off x="4881642" y="4617523"/>
              <a:ext cx="2372264" cy="523220"/>
            </a:xfrm>
            <a:prstGeom prst="rect">
              <a:avLst/>
            </a:prstGeom>
            <a:noFill/>
          </p:spPr>
          <p:txBody>
            <a:bodyPr wrap="square" rtlCol="0">
              <a:spAutoFit/>
            </a:bodyPr>
            <a:lstStyle/>
            <a:p>
              <a:pPr algn="ctr"/>
              <a:r>
                <a:rPr lang="es-CO" sz="2800" dirty="0" smtClean="0"/>
                <a:t>VS.</a:t>
              </a:r>
              <a:endParaRPr lang="en-US" sz="2800" dirty="0"/>
            </a:p>
          </p:txBody>
        </p:sp>
      </p:grpSp>
    </p:spTree>
    <p:extLst>
      <p:ext uri="{BB962C8B-B14F-4D97-AF65-F5344CB8AC3E}">
        <p14:creationId xmlns:p14="http://schemas.microsoft.com/office/powerpoint/2010/main" val="39047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5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5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CO" dirty="0" smtClean="0"/>
              <a:t>¿Por qué hablar sobre la idolatría hoy?</a:t>
            </a:r>
            <a:endParaRPr lang="en-US" dirty="0"/>
          </a:p>
        </p:txBody>
      </p:sp>
      <p:sp>
        <p:nvSpPr>
          <p:cNvPr id="5" name="TextBox 4"/>
          <p:cNvSpPr txBox="1"/>
          <p:nvPr/>
        </p:nvSpPr>
        <p:spPr>
          <a:xfrm>
            <a:off x="742950" y="3904921"/>
            <a:ext cx="10220325" cy="1384995"/>
          </a:xfrm>
          <a:prstGeom prst="rect">
            <a:avLst/>
          </a:prstGeom>
          <a:noFill/>
        </p:spPr>
        <p:txBody>
          <a:bodyPr wrap="square" rtlCol="0">
            <a:spAutoFit/>
          </a:bodyPr>
          <a:lstStyle/>
          <a:p>
            <a:pPr marL="514350" indent="-514350">
              <a:buAutoNum type="arabicPeriod" startAt="2"/>
            </a:pPr>
            <a:r>
              <a:rPr lang="es-CO" sz="2800" dirty="0" smtClean="0"/>
              <a:t>Porque hoy:</a:t>
            </a:r>
          </a:p>
          <a:p>
            <a:pPr marL="914400" lvl="1" indent="-457200">
              <a:buFont typeface="Arial" panose="020B0604020202020204" pitchFamily="34" charset="0"/>
              <a:buChar char="•"/>
            </a:pPr>
            <a:r>
              <a:rPr lang="es-CO" sz="2800" dirty="0" smtClean="0"/>
              <a:t>No </a:t>
            </a:r>
            <a:r>
              <a:rPr lang="es-CO" sz="2800" dirty="0"/>
              <a:t>hay nada tan </a:t>
            </a:r>
            <a:r>
              <a:rPr lang="es-CO" sz="2800" i="1" dirty="0" smtClean="0"/>
              <a:t>común </a:t>
            </a:r>
            <a:r>
              <a:rPr lang="es-CO" sz="2800" dirty="0" smtClean="0"/>
              <a:t>como la idolatría</a:t>
            </a:r>
            <a:endParaRPr lang="es-CO" sz="2800" i="1" dirty="0" smtClean="0"/>
          </a:p>
          <a:p>
            <a:pPr marL="914400" lvl="1" indent="-457200">
              <a:buFont typeface="Arial" panose="020B0604020202020204" pitchFamily="34" charset="0"/>
              <a:buChar char="•"/>
            </a:pPr>
            <a:r>
              <a:rPr lang="es-CO" sz="2800" dirty="0" smtClean="0"/>
              <a:t>No hay nada tan </a:t>
            </a:r>
            <a:r>
              <a:rPr lang="es-CO" sz="2800" i="1" dirty="0" smtClean="0"/>
              <a:t>escondido</a:t>
            </a:r>
            <a:r>
              <a:rPr lang="es-CO" sz="2800" dirty="0" smtClean="0"/>
              <a:t> como la idolatría</a:t>
            </a:r>
            <a:endParaRPr lang="es-CO" sz="2800" i="1" dirty="0" smtClean="0"/>
          </a:p>
        </p:txBody>
      </p:sp>
      <p:sp>
        <p:nvSpPr>
          <p:cNvPr id="6" name="TextBox 5"/>
          <p:cNvSpPr txBox="1"/>
          <p:nvPr/>
        </p:nvSpPr>
        <p:spPr>
          <a:xfrm>
            <a:off x="742950" y="1619250"/>
            <a:ext cx="10086975" cy="1231106"/>
          </a:xfrm>
          <a:prstGeom prst="rect">
            <a:avLst/>
          </a:prstGeom>
          <a:noFill/>
        </p:spPr>
        <p:txBody>
          <a:bodyPr wrap="square" rtlCol="0">
            <a:spAutoFit/>
          </a:bodyPr>
          <a:lstStyle/>
          <a:p>
            <a:pPr marL="514350" indent="-514350">
              <a:buFont typeface="+mj-lt"/>
              <a:buAutoNum type="arabicPeriod"/>
            </a:pPr>
            <a:r>
              <a:rPr lang="es-CO" sz="2800" dirty="0"/>
              <a:t>Porque las instrucciones sobre la idolatría en el Nuevo Testamento son para creyentes:</a:t>
            </a:r>
          </a:p>
          <a:p>
            <a:pPr marL="285750" indent="-285750">
              <a:buFont typeface="Arial" panose="020B0604020202020204" pitchFamily="34" charset="0"/>
              <a:buChar char="•"/>
            </a:pPr>
            <a:endParaRPr lang="en-US" dirty="0"/>
          </a:p>
        </p:txBody>
      </p:sp>
      <p:sp>
        <p:nvSpPr>
          <p:cNvPr id="7" name="TextBox 6"/>
          <p:cNvSpPr txBox="1"/>
          <p:nvPr/>
        </p:nvSpPr>
        <p:spPr>
          <a:xfrm>
            <a:off x="1514475" y="2667000"/>
            <a:ext cx="9448800" cy="954107"/>
          </a:xfrm>
          <a:prstGeom prst="rect">
            <a:avLst/>
          </a:prstGeom>
          <a:noFill/>
        </p:spPr>
        <p:txBody>
          <a:bodyPr wrap="square" rtlCol="0">
            <a:spAutoFit/>
          </a:bodyPr>
          <a:lstStyle/>
          <a:p>
            <a:r>
              <a:rPr lang="es-CO" sz="2800" dirty="0" smtClean="0"/>
              <a:t>Pablo: </a:t>
            </a:r>
            <a:r>
              <a:rPr lang="es-CO" sz="2800" b="1" dirty="0"/>
              <a:t>“Queridos amigos, huyan de la adoración a los </a:t>
            </a:r>
            <a:r>
              <a:rPr lang="es-CO" sz="2800" b="1" dirty="0" smtClean="0"/>
              <a:t>ídolos.”</a:t>
            </a:r>
            <a:r>
              <a:rPr lang="es-CO" sz="2800" baseline="30000" dirty="0" smtClean="0"/>
              <a:t>1</a:t>
            </a:r>
          </a:p>
          <a:p>
            <a:r>
              <a:rPr lang="es-CO" sz="2800" dirty="0" smtClean="0"/>
              <a:t>Juan: </a:t>
            </a:r>
            <a:r>
              <a:rPr lang="es-CO" sz="2800" b="1" dirty="0" smtClean="0"/>
              <a:t>“Queridos </a:t>
            </a:r>
            <a:r>
              <a:rPr lang="es-CO" sz="2800" b="1" dirty="0"/>
              <a:t>hijos, apártense de los </a:t>
            </a:r>
            <a:r>
              <a:rPr lang="es-CO" sz="2800" b="1" dirty="0" smtClean="0"/>
              <a:t>ídolos.”</a:t>
            </a:r>
            <a:r>
              <a:rPr lang="es-CO" sz="2800" baseline="30000" dirty="0" smtClean="0"/>
              <a:t>2</a:t>
            </a:r>
            <a:endParaRPr lang="en-US" sz="2800" dirty="0"/>
          </a:p>
        </p:txBody>
      </p:sp>
      <p:pic>
        <p:nvPicPr>
          <p:cNvPr id="8" name="Picture 6" descr="Image result for idol"/>
          <p:cNvPicPr>
            <a:picLocks noChangeAspect="1" noChangeArrowheads="1"/>
          </p:cNvPicPr>
          <p:nvPr/>
        </p:nvPicPr>
        <p:blipFill rotWithShape="1">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l="27962" t="7844" r="27934" b="4234"/>
          <a:stretch/>
        </p:blipFill>
        <p:spPr bwMode="auto">
          <a:xfrm>
            <a:off x="9877425" y="3720692"/>
            <a:ext cx="1654233" cy="22361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31585" y="5772150"/>
            <a:ext cx="2088314" cy="369332"/>
          </a:xfrm>
          <a:prstGeom prst="rect">
            <a:avLst/>
          </a:prstGeom>
          <a:noFill/>
        </p:spPr>
        <p:txBody>
          <a:bodyPr wrap="square" rtlCol="0">
            <a:spAutoFit/>
          </a:bodyPr>
          <a:lstStyle/>
          <a:p>
            <a:r>
              <a:rPr lang="es-CO" dirty="0" smtClean="0"/>
              <a:t>1. 1 Corintios 10:14</a:t>
            </a:r>
            <a:endParaRPr lang="en-US" dirty="0"/>
          </a:p>
        </p:txBody>
      </p:sp>
      <p:sp>
        <p:nvSpPr>
          <p:cNvPr id="3" name="Rectangle 2"/>
          <p:cNvSpPr/>
          <p:nvPr/>
        </p:nvSpPr>
        <p:spPr>
          <a:xfrm>
            <a:off x="6496501" y="5772150"/>
            <a:ext cx="1476686" cy="369332"/>
          </a:xfrm>
          <a:prstGeom prst="rect">
            <a:avLst/>
          </a:prstGeom>
        </p:spPr>
        <p:txBody>
          <a:bodyPr wrap="none">
            <a:spAutoFit/>
          </a:bodyPr>
          <a:lstStyle/>
          <a:p>
            <a:r>
              <a:rPr lang="es-CO" dirty="0"/>
              <a:t>2. 1 Juan 5:21</a:t>
            </a:r>
            <a:endParaRPr lang="en-US" dirty="0"/>
          </a:p>
        </p:txBody>
      </p:sp>
    </p:spTree>
    <p:extLst>
      <p:ext uri="{BB962C8B-B14F-4D97-AF65-F5344CB8AC3E}">
        <p14:creationId xmlns:p14="http://schemas.microsoft.com/office/powerpoint/2010/main" val="11693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50"/>
                                        <p:tgtEl>
                                          <p:spTgt spid="7">
                                            <p:txEl>
                                              <p:pRg st="0" end="0"/>
                                            </p:txEl>
                                          </p:spTgt>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250"/>
                                        <p:tgtEl>
                                          <p:spTgt spid="7">
                                            <p:txEl>
                                              <p:pRg st="1" end="1"/>
                                            </p:txEl>
                                          </p:spTgt>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25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25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fade">
                                      <p:cBhvr>
                                        <p:cTn id="40" dur="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p:bldP spid="7" grpId="0" uiExpand="1" build="p"/>
      <p:bldP spid="9"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CO" dirty="0" smtClean="0"/>
              <a:t>Orden del día</a:t>
            </a:r>
            <a:endParaRPr lang="en-US" dirty="0"/>
          </a:p>
        </p:txBody>
      </p:sp>
      <p:sp>
        <p:nvSpPr>
          <p:cNvPr id="3" name="Content Placeholder 2"/>
          <p:cNvSpPr>
            <a:spLocks noGrp="1"/>
          </p:cNvSpPr>
          <p:nvPr>
            <p:ph idx="1"/>
          </p:nvPr>
        </p:nvSpPr>
        <p:spPr>
          <a:xfrm>
            <a:off x="838200" y="1825625"/>
            <a:ext cx="5672328" cy="3532759"/>
          </a:xfrm>
        </p:spPr>
        <p:txBody>
          <a:bodyPr/>
          <a:lstStyle/>
          <a:p>
            <a:r>
              <a:rPr lang="es-CO" dirty="0" smtClean="0"/>
              <a:t>Leer Jeremías 2:11-13</a:t>
            </a:r>
          </a:p>
          <a:p>
            <a:r>
              <a:rPr lang="es-CO" dirty="0" smtClean="0"/>
              <a:t>Contexto histórico </a:t>
            </a:r>
          </a:p>
          <a:p>
            <a:r>
              <a:rPr lang="es-CO" dirty="0" smtClean="0"/>
              <a:t>Tres preguntas:</a:t>
            </a:r>
          </a:p>
          <a:p>
            <a:pPr marL="914400" lvl="1" indent="-457200">
              <a:buFont typeface="+mj-lt"/>
              <a:buAutoNum type="arabicPeriod"/>
            </a:pPr>
            <a:r>
              <a:rPr lang="es-CO" b="1" dirty="0" smtClean="0"/>
              <a:t>¿Por qué adoramos ídolos?</a:t>
            </a:r>
          </a:p>
          <a:p>
            <a:pPr marL="914400" lvl="1" indent="-457200">
              <a:buFont typeface="+mj-lt"/>
              <a:buAutoNum type="arabicPeriod"/>
            </a:pPr>
            <a:r>
              <a:rPr lang="es-CO" b="1" dirty="0" smtClean="0"/>
              <a:t>¿Cuáles son nuestros ídolos?</a:t>
            </a:r>
          </a:p>
          <a:p>
            <a:pPr marL="914400" lvl="1" indent="-457200">
              <a:buFont typeface="+mj-lt"/>
              <a:buAutoNum type="arabicPeriod"/>
            </a:pPr>
            <a:r>
              <a:rPr lang="es-CO" b="1" dirty="0" smtClean="0"/>
              <a:t>¿Cómo nos afectan los ídolos?</a:t>
            </a:r>
          </a:p>
          <a:p>
            <a:pPr marL="514350" indent="-514350">
              <a:buFont typeface="+mj-lt"/>
              <a:buAutoNum type="arabicPeriod"/>
            </a:pPr>
            <a:endParaRPr lang="es-CO" dirty="0" smtClean="0"/>
          </a:p>
          <a:p>
            <a:pPr marL="514350" indent="-514350">
              <a:buFont typeface="+mj-lt"/>
              <a:buAutoNum type="arabicPeriod"/>
            </a:pPr>
            <a:endParaRPr lang="es-CO" dirty="0" smtClean="0"/>
          </a:p>
          <a:p>
            <a:pPr marL="514350" indent="-514350">
              <a:buFont typeface="+mj-lt"/>
              <a:buAutoNum type="arabicPeriod"/>
            </a:pPr>
            <a:endParaRPr lang="es-CO" dirty="0" smtClean="0"/>
          </a:p>
          <a:p>
            <a:pPr marL="514350" indent="-514350">
              <a:buFont typeface="+mj-lt"/>
              <a:buAutoNum type="arabicPeriod"/>
            </a:pPr>
            <a:endParaRPr lang="es-CO" dirty="0" smtClean="0"/>
          </a:p>
          <a:p>
            <a:pPr marL="514350" indent="-514350">
              <a:buFont typeface="+mj-lt"/>
              <a:buAutoNum type="arabicPeriod"/>
            </a:pPr>
            <a:endParaRPr lang="es-CO" dirty="0" smtClean="0"/>
          </a:p>
          <a:p>
            <a:pPr marL="514350" indent="-514350">
              <a:buFont typeface="+mj-lt"/>
              <a:buAutoNum type="arabicPeriod"/>
            </a:pPr>
            <a:endParaRPr lang="es-CO" dirty="0" smtClean="0"/>
          </a:p>
          <a:p>
            <a:pPr marL="514350" indent="-514350">
              <a:buFont typeface="+mj-lt"/>
              <a:buAutoNum type="arabicPeriod"/>
            </a:pPr>
            <a:endParaRPr lang="en-US" dirty="0"/>
          </a:p>
        </p:txBody>
      </p:sp>
      <p:pic>
        <p:nvPicPr>
          <p:cNvPr id="6148" name="Picture 4" descr="Image result for treasure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6416" y="1690688"/>
            <a:ext cx="4706016" cy="313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98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pPr algn="ctr"/>
            <a:r>
              <a:rPr lang="es-CO" dirty="0"/>
              <a:t>Jeremías 2:11-13</a:t>
            </a:r>
          </a:p>
        </p:txBody>
      </p:sp>
      <p:sp>
        <p:nvSpPr>
          <p:cNvPr id="3" name="Content Placeholder 2"/>
          <p:cNvSpPr>
            <a:spLocks noGrp="1"/>
          </p:cNvSpPr>
          <p:nvPr>
            <p:ph idx="1"/>
          </p:nvPr>
        </p:nvSpPr>
        <p:spPr>
          <a:xfrm>
            <a:off x="838200" y="1537785"/>
            <a:ext cx="10515600" cy="3509962"/>
          </a:xfrm>
        </p:spPr>
        <p:txBody>
          <a:bodyPr>
            <a:noAutofit/>
          </a:bodyPr>
          <a:lstStyle/>
          <a:p>
            <a:pPr marL="0" indent="0">
              <a:buNone/>
            </a:pPr>
            <a:r>
              <a:rPr lang="es-CO" dirty="0" smtClean="0"/>
              <a:t>“</a:t>
            </a:r>
            <a:r>
              <a:rPr lang="es-CO" baseline="30000" dirty="0" smtClean="0"/>
              <a:t>11</a:t>
            </a:r>
            <a:r>
              <a:rPr lang="es-CO" dirty="0" smtClean="0"/>
              <a:t>¿Alguna </a:t>
            </a:r>
            <a:r>
              <a:rPr lang="es-CO" dirty="0"/>
              <a:t>vez una nación ha cambiado sus dioses por otros, aun cuando no son dioses en absoluto? ¡Sin embargo mi pueblo ha cambiado a su glorioso Dios por ídolos inútiles! </a:t>
            </a:r>
            <a:r>
              <a:rPr lang="es-CO" baseline="30000" dirty="0" smtClean="0"/>
              <a:t>12</a:t>
            </a:r>
            <a:r>
              <a:rPr lang="es-CO" dirty="0" smtClean="0"/>
              <a:t>Los </a:t>
            </a:r>
            <a:r>
              <a:rPr lang="es-CO" dirty="0"/>
              <a:t>cielos están espantados ante semejante cosa y retroceden horrorizados y consternados—dice el Señor—. </a:t>
            </a:r>
            <a:r>
              <a:rPr lang="es-CO" baseline="30000" dirty="0" smtClean="0"/>
              <a:t>13</a:t>
            </a:r>
            <a:r>
              <a:rPr lang="es-CO" dirty="0" smtClean="0"/>
              <a:t>Pues </a:t>
            </a:r>
            <a:r>
              <a:rPr lang="es-CO" dirty="0"/>
              <a:t>mi pueblo ha cometido dos maldades: me ha abandonado a mí—la fuente de agua viva—y ha cavado para sí cisternas rotas ¡que jamás pueden retener el </a:t>
            </a:r>
            <a:r>
              <a:rPr lang="es-CO" dirty="0" smtClean="0"/>
              <a:t>agua.”</a:t>
            </a:r>
            <a:endParaRPr lang="en-US" dirty="0"/>
          </a:p>
        </p:txBody>
      </p:sp>
    </p:spTree>
    <p:extLst>
      <p:ext uri="{BB962C8B-B14F-4D97-AF65-F5344CB8AC3E}">
        <p14:creationId xmlns:p14="http://schemas.microsoft.com/office/powerpoint/2010/main" val="3189146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CO" dirty="0" smtClean="0"/>
              <a:t>Contexto histórico</a:t>
            </a:r>
            <a:endParaRPr lang="en-US" sz="4000" dirty="0"/>
          </a:p>
        </p:txBody>
      </p:sp>
      <p:pic>
        <p:nvPicPr>
          <p:cNvPr id="1028" name="Picture 4" descr="King Josiah listens to his friend Jere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115" y="1690688"/>
            <a:ext cx="5694690" cy="2847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31346" y="4588309"/>
            <a:ext cx="3017520" cy="523220"/>
          </a:xfrm>
          <a:prstGeom prst="rect">
            <a:avLst/>
          </a:prstGeom>
          <a:noFill/>
        </p:spPr>
        <p:txBody>
          <a:bodyPr wrap="square" rtlCol="0">
            <a:spAutoFit/>
          </a:bodyPr>
          <a:lstStyle/>
          <a:p>
            <a:r>
              <a:rPr lang="es-CO" sz="2800" b="1" dirty="0" smtClean="0"/>
              <a:t>Profeta: </a:t>
            </a:r>
            <a:r>
              <a:rPr lang="es-CO" sz="2800" dirty="0" smtClean="0"/>
              <a:t>Jeremías</a:t>
            </a:r>
            <a:endParaRPr lang="en-US" sz="2800" dirty="0"/>
          </a:p>
        </p:txBody>
      </p:sp>
      <p:sp>
        <p:nvSpPr>
          <p:cNvPr id="7" name="TextBox 6"/>
          <p:cNvSpPr txBox="1"/>
          <p:nvPr/>
        </p:nvSpPr>
        <p:spPr>
          <a:xfrm>
            <a:off x="6593679" y="4588309"/>
            <a:ext cx="2050473" cy="523220"/>
          </a:xfrm>
          <a:prstGeom prst="rect">
            <a:avLst/>
          </a:prstGeom>
          <a:noFill/>
        </p:spPr>
        <p:txBody>
          <a:bodyPr wrap="square" rtlCol="0">
            <a:spAutoFit/>
          </a:bodyPr>
          <a:lstStyle/>
          <a:p>
            <a:r>
              <a:rPr lang="es-CO" sz="2800" b="1" dirty="0" smtClean="0"/>
              <a:t>Rey: </a:t>
            </a:r>
            <a:r>
              <a:rPr lang="es-CO" sz="2800" dirty="0" smtClean="0"/>
              <a:t>Josías</a:t>
            </a:r>
            <a:endParaRPr lang="en-US" sz="2800" dirty="0"/>
          </a:p>
        </p:txBody>
      </p:sp>
      <p:sp>
        <p:nvSpPr>
          <p:cNvPr id="3" name="TextBox 2"/>
          <p:cNvSpPr txBox="1"/>
          <p:nvPr/>
        </p:nvSpPr>
        <p:spPr>
          <a:xfrm>
            <a:off x="221942" y="5354957"/>
            <a:ext cx="11754035" cy="523220"/>
          </a:xfrm>
          <a:prstGeom prst="rect">
            <a:avLst/>
          </a:prstGeom>
          <a:noFill/>
        </p:spPr>
        <p:txBody>
          <a:bodyPr wrap="square" rtlCol="0">
            <a:spAutoFit/>
          </a:bodyPr>
          <a:lstStyle/>
          <a:p>
            <a:pPr algn="ctr"/>
            <a:r>
              <a:rPr lang="es-CO" sz="2800" dirty="0" smtClean="0">
                <a:solidFill>
                  <a:srgbClr val="0070C0"/>
                </a:solidFill>
              </a:rPr>
              <a:t>¿Cuál había sido la lucha principal del pueblo de Dios por los últimos 300 años?</a:t>
            </a:r>
            <a:endParaRPr lang="en-US" sz="2800" dirty="0">
              <a:solidFill>
                <a:srgbClr val="0070C0"/>
              </a:solidFill>
            </a:endParaRPr>
          </a:p>
        </p:txBody>
      </p:sp>
      <p:sp>
        <p:nvSpPr>
          <p:cNvPr id="8" name="TextBox 7"/>
          <p:cNvSpPr txBox="1"/>
          <p:nvPr/>
        </p:nvSpPr>
        <p:spPr>
          <a:xfrm>
            <a:off x="5348376" y="5928452"/>
            <a:ext cx="2135499" cy="523220"/>
          </a:xfrm>
          <a:prstGeom prst="rect">
            <a:avLst/>
          </a:prstGeom>
          <a:noFill/>
        </p:spPr>
        <p:txBody>
          <a:bodyPr wrap="square" rtlCol="0">
            <a:spAutoFit/>
          </a:bodyPr>
          <a:lstStyle/>
          <a:p>
            <a:r>
              <a:rPr lang="es-CO" sz="2800" b="1" dirty="0" smtClean="0">
                <a:solidFill>
                  <a:srgbClr val="0070C0"/>
                </a:solidFill>
              </a:rPr>
              <a:t>¡La idolatría!</a:t>
            </a:r>
            <a:endParaRPr lang="en-US" sz="2800" b="1" dirty="0">
              <a:solidFill>
                <a:srgbClr val="0070C0"/>
              </a:solidFill>
            </a:endParaRPr>
          </a:p>
        </p:txBody>
      </p:sp>
    </p:spTree>
    <p:extLst>
      <p:ext uri="{BB962C8B-B14F-4D97-AF65-F5344CB8AC3E}">
        <p14:creationId xmlns:p14="http://schemas.microsoft.com/office/powerpoint/2010/main" val="402855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0284"/>
          </a:xfrm>
        </p:spPr>
        <p:txBody>
          <a:bodyPr/>
          <a:lstStyle/>
          <a:p>
            <a:pPr algn="ctr"/>
            <a:r>
              <a:rPr lang="es-CO" dirty="0" smtClean="0"/>
              <a:t>300 años de historia</a:t>
            </a:r>
            <a:br>
              <a:rPr lang="es-CO" dirty="0" smtClean="0"/>
            </a:br>
            <a:r>
              <a:rPr lang="es-CO" sz="2800" dirty="0"/>
              <a:t>(</a:t>
            </a:r>
            <a:r>
              <a:rPr lang="es-CO" sz="2800" dirty="0" smtClean="0"/>
              <a:t>en 2 minutos)</a:t>
            </a:r>
            <a:endParaRPr lang="en-US" sz="2800" dirty="0"/>
          </a:p>
        </p:txBody>
      </p:sp>
      <p:sp>
        <p:nvSpPr>
          <p:cNvPr id="4" name="TextBox 3"/>
          <p:cNvSpPr txBox="1"/>
          <p:nvPr/>
        </p:nvSpPr>
        <p:spPr>
          <a:xfrm>
            <a:off x="676276" y="5762625"/>
            <a:ext cx="4561318" cy="369332"/>
          </a:xfrm>
          <a:prstGeom prst="rect">
            <a:avLst/>
          </a:prstGeom>
          <a:noFill/>
        </p:spPr>
        <p:txBody>
          <a:bodyPr wrap="square" rtlCol="0">
            <a:spAutoFit/>
          </a:bodyPr>
          <a:lstStyle/>
          <a:p>
            <a:pPr algn="ctr"/>
            <a:r>
              <a:rPr lang="es-CO" dirty="0" smtClean="0"/>
              <a:t>1. 1 Reyes 11:1-8          2.  1 Reyes 12:1-24</a:t>
            </a:r>
            <a:endParaRPr lang="en-US" dirty="0"/>
          </a:p>
        </p:txBody>
      </p:sp>
      <p:sp>
        <p:nvSpPr>
          <p:cNvPr id="9" name="TextBox 8"/>
          <p:cNvSpPr txBox="1"/>
          <p:nvPr/>
        </p:nvSpPr>
        <p:spPr>
          <a:xfrm>
            <a:off x="600075" y="2647091"/>
            <a:ext cx="8134350" cy="646331"/>
          </a:xfrm>
          <a:prstGeom prst="rect">
            <a:avLst/>
          </a:prstGeom>
          <a:noFill/>
        </p:spPr>
        <p:txBody>
          <a:bodyPr wrap="square" rtlCol="0">
            <a:spAutoFit/>
          </a:bodyPr>
          <a:lstStyle/>
          <a:p>
            <a:endParaRPr lang="es-CO" dirty="0"/>
          </a:p>
          <a:p>
            <a:endParaRPr lang="en-US" dirty="0"/>
          </a:p>
        </p:txBody>
      </p:sp>
      <p:sp>
        <p:nvSpPr>
          <p:cNvPr id="10" name="TextBox 9"/>
          <p:cNvSpPr txBox="1"/>
          <p:nvPr/>
        </p:nvSpPr>
        <p:spPr>
          <a:xfrm>
            <a:off x="600075" y="1628858"/>
            <a:ext cx="8550127" cy="3785652"/>
          </a:xfrm>
          <a:prstGeom prst="rect">
            <a:avLst/>
          </a:prstGeom>
          <a:noFill/>
        </p:spPr>
        <p:txBody>
          <a:bodyPr wrap="square" rtlCol="0">
            <a:spAutoFit/>
          </a:bodyPr>
          <a:lstStyle/>
          <a:p>
            <a:pPr marL="285750" indent="-285750">
              <a:buFont typeface="Arial" panose="020B0604020202020204" pitchFamily="34" charset="0"/>
              <a:buChar char="•"/>
            </a:pPr>
            <a:r>
              <a:rPr lang="es-CO" sz="2400" dirty="0"/>
              <a:t>El rey Salomón construyó santuarios para ídolos,</a:t>
            </a:r>
            <a:r>
              <a:rPr lang="es-CO" sz="2400" baseline="30000" dirty="0"/>
              <a:t>1</a:t>
            </a:r>
            <a:r>
              <a:rPr lang="es-CO" sz="2400" dirty="0"/>
              <a:t> y como consecuencia </a:t>
            </a:r>
            <a:r>
              <a:rPr lang="es-CO" sz="2400" dirty="0" smtClean="0"/>
              <a:t>su reino se dividió en dos después de su muerte.</a:t>
            </a:r>
            <a:r>
              <a:rPr lang="es-CO" sz="2400" baseline="30000" dirty="0" smtClean="0"/>
              <a:t>2</a:t>
            </a:r>
          </a:p>
          <a:p>
            <a:pPr marL="285750" indent="-285750">
              <a:buFont typeface="Arial" panose="020B0604020202020204" pitchFamily="34" charset="0"/>
              <a:buChar char="•"/>
            </a:pPr>
            <a:r>
              <a:rPr lang="es-CO" sz="2400" b="1" dirty="0" err="1">
                <a:solidFill>
                  <a:srgbClr val="0070C0"/>
                </a:solidFill>
              </a:rPr>
              <a:t>Jeroboam</a:t>
            </a:r>
            <a:r>
              <a:rPr lang="es-CO" sz="2400" dirty="0"/>
              <a:t> (el rey de Israel) pensó, “Si no tengo cuidado, el reino volverá a la dinastía de David.”</a:t>
            </a:r>
            <a:r>
              <a:rPr lang="es-CO" sz="2400" baseline="30000" dirty="0"/>
              <a:t>3</a:t>
            </a:r>
            <a:endParaRPr lang="es-CO" sz="2400" dirty="0"/>
          </a:p>
          <a:p>
            <a:pPr marL="285750" indent="-285750">
              <a:buFont typeface="Arial" panose="020B0604020202020204" pitchFamily="34" charset="0"/>
              <a:buChar char="•"/>
            </a:pPr>
            <a:r>
              <a:rPr lang="es-CO" sz="2400" b="1" dirty="0" err="1" smtClean="0">
                <a:solidFill>
                  <a:srgbClr val="0070C0"/>
                </a:solidFill>
              </a:rPr>
              <a:t>Jeroboam</a:t>
            </a:r>
            <a:r>
              <a:rPr lang="es-CO" sz="2400" dirty="0" smtClean="0"/>
              <a:t> “hizo </a:t>
            </a:r>
            <a:r>
              <a:rPr lang="es-CO" sz="2400" dirty="0"/>
              <a:t>dos becerros de oro. Después dijo a la gente, ‘Para ustedes es muy complicado ir hasta Jerusalén a adorar. Miren, israelitas, ¡estos son los dioses que los sacaron de Egipto</a:t>
            </a:r>
            <a:r>
              <a:rPr lang="es-CO" sz="2400" dirty="0" smtClean="0"/>
              <a:t>!’</a:t>
            </a:r>
            <a:r>
              <a:rPr lang="es-ES" sz="2400" dirty="0"/>
              <a:t> </a:t>
            </a:r>
            <a:r>
              <a:rPr lang="es-ES" sz="2400" dirty="0" err="1"/>
              <a:t>Jeroboam</a:t>
            </a:r>
            <a:r>
              <a:rPr lang="es-ES" sz="2400" dirty="0"/>
              <a:t> colocó uno de los ídolos con forma de becerro en Betel y al otro lo puso en </a:t>
            </a:r>
            <a:r>
              <a:rPr lang="es-ES" sz="2400" dirty="0" smtClean="0"/>
              <a:t>Dan… </a:t>
            </a:r>
            <a:r>
              <a:rPr lang="es-CO" sz="2400" dirty="0" smtClean="0">
                <a:latin typeface="Calibri" panose="020F0502020204030204" pitchFamily="34" charset="0"/>
                <a:ea typeface="Calibri" panose="020F0502020204030204" pitchFamily="34" charset="0"/>
                <a:cs typeface="Times New Roman" panose="02020603050405020304" pitchFamily="18" charset="0"/>
              </a:rPr>
              <a:t>Esto </a:t>
            </a:r>
            <a:r>
              <a:rPr lang="es-CO" sz="2400" dirty="0">
                <a:latin typeface="Calibri" panose="020F0502020204030204" pitchFamily="34" charset="0"/>
                <a:ea typeface="Calibri" panose="020F0502020204030204" pitchFamily="34" charset="0"/>
                <a:cs typeface="Times New Roman" panose="02020603050405020304" pitchFamily="18" charset="0"/>
              </a:rPr>
              <a:t>llegó a ser un gran pecado, porque la gente rendía culto a los ídolos</a:t>
            </a:r>
            <a:r>
              <a:rPr lang="es-CO" sz="2400" dirty="0" smtClean="0"/>
              <a:t>”</a:t>
            </a:r>
            <a:r>
              <a:rPr lang="es-CO" sz="2400" baseline="30000" dirty="0" smtClean="0"/>
              <a:t> 4</a:t>
            </a:r>
            <a:endParaRPr lang="es-CO" sz="2400" dirty="0"/>
          </a:p>
        </p:txBody>
      </p:sp>
      <p:pic>
        <p:nvPicPr>
          <p:cNvPr id="13" name="Picture 12"/>
          <p:cNvPicPr>
            <a:picLocks noChangeAspect="1"/>
          </p:cNvPicPr>
          <p:nvPr/>
        </p:nvPicPr>
        <p:blipFill>
          <a:blip r:embed="rId2"/>
          <a:stretch>
            <a:fillRect/>
          </a:stretch>
        </p:blipFill>
        <p:spPr>
          <a:xfrm>
            <a:off x="9245453" y="1224831"/>
            <a:ext cx="2279797" cy="4268059"/>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98354" l="0" r="98266"/>
                    </a14:imgEffect>
                  </a14:imgLayer>
                </a14:imgProps>
              </a:ext>
            </a:extLst>
          </a:blip>
          <a:stretch>
            <a:fillRect/>
          </a:stretch>
        </p:blipFill>
        <p:spPr>
          <a:xfrm>
            <a:off x="5237593" y="2747734"/>
            <a:ext cx="267857" cy="376238"/>
          </a:xfrm>
          <a:prstGeom prst="rect">
            <a:avLst/>
          </a:prstGeom>
        </p:spPr>
      </p:pic>
      <p:cxnSp>
        <p:nvCxnSpPr>
          <p:cNvPr id="15" name="Straight Connector 14"/>
          <p:cNvCxnSpPr/>
          <p:nvPr/>
        </p:nvCxnSpPr>
        <p:spPr>
          <a:xfrm flipV="1">
            <a:off x="2390775" y="3521684"/>
            <a:ext cx="3114675" cy="6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09650" y="3875974"/>
            <a:ext cx="747712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09912" y="4224090"/>
            <a:ext cx="5853113" cy="367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66950" y="4608927"/>
            <a:ext cx="669607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2975" y="4975056"/>
            <a:ext cx="3005137" cy="187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42975" y="5323170"/>
            <a:ext cx="4067175" cy="165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0" b="98354" l="0" r="98266"/>
                    </a14:imgEffect>
                  </a14:imgLayer>
                </a14:imgProps>
              </a:ext>
            </a:extLst>
          </a:blip>
          <a:stretch>
            <a:fillRect/>
          </a:stretch>
        </p:blipFill>
        <p:spPr>
          <a:xfrm>
            <a:off x="5579410" y="2756919"/>
            <a:ext cx="267857" cy="376238"/>
          </a:xfrm>
          <a:prstGeom prst="rect">
            <a:avLst/>
          </a:prstGeom>
        </p:spPr>
      </p:pic>
      <p:sp>
        <p:nvSpPr>
          <p:cNvPr id="3" name="Rectangle 2"/>
          <p:cNvSpPr/>
          <p:nvPr/>
        </p:nvSpPr>
        <p:spPr>
          <a:xfrm>
            <a:off x="5371521" y="5768102"/>
            <a:ext cx="1537280" cy="369332"/>
          </a:xfrm>
          <a:prstGeom prst="rect">
            <a:avLst/>
          </a:prstGeom>
        </p:spPr>
        <p:txBody>
          <a:bodyPr wrap="none">
            <a:spAutoFit/>
          </a:bodyPr>
          <a:lstStyle/>
          <a:p>
            <a:pPr algn="ctr"/>
            <a:r>
              <a:rPr lang="es-CO" dirty="0"/>
              <a:t>3. Reyes </a:t>
            </a:r>
            <a:r>
              <a:rPr lang="es-CO" dirty="0" smtClean="0"/>
              <a:t>12:26</a:t>
            </a:r>
            <a:endParaRPr lang="en-US" dirty="0"/>
          </a:p>
        </p:txBody>
      </p:sp>
      <p:sp>
        <p:nvSpPr>
          <p:cNvPr id="5" name="Rectangle 4"/>
          <p:cNvSpPr/>
          <p:nvPr/>
        </p:nvSpPr>
        <p:spPr>
          <a:xfrm>
            <a:off x="7330395" y="5762625"/>
            <a:ext cx="2011769" cy="369332"/>
          </a:xfrm>
          <a:prstGeom prst="rect">
            <a:avLst/>
          </a:prstGeom>
        </p:spPr>
        <p:txBody>
          <a:bodyPr wrap="none">
            <a:spAutoFit/>
          </a:bodyPr>
          <a:lstStyle/>
          <a:p>
            <a:pPr algn="ctr"/>
            <a:r>
              <a:rPr lang="es-CO" dirty="0"/>
              <a:t>4. 1 Reyes 12:28-30</a:t>
            </a:r>
            <a:endParaRPr lang="en-US" dirty="0"/>
          </a:p>
        </p:txBody>
      </p:sp>
      <p:cxnSp>
        <p:nvCxnSpPr>
          <p:cNvPr id="18" name="Straight Connector 17"/>
          <p:cNvCxnSpPr/>
          <p:nvPr/>
        </p:nvCxnSpPr>
        <p:spPr>
          <a:xfrm>
            <a:off x="4106573" y="4981757"/>
            <a:ext cx="3921859" cy="26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76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50"/>
                                        <p:tgtEl>
                                          <p:spTgt spid="10">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250"/>
                                        <p:tgtEl>
                                          <p:spTgt spid="10">
                                            <p:txEl>
                                              <p:pRg st="1" end="1"/>
                                            </p:txEl>
                                          </p:spTgt>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250"/>
                                        <p:tgtEl>
                                          <p:spTgt spid="10">
                                            <p:txEl>
                                              <p:pRg st="2" end="2"/>
                                            </p:txEl>
                                          </p:spTgt>
                                        </p:tgtEl>
                                      </p:cBhvr>
                                    </p:animEffect>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1" presetClass="exit" presetSubtype="0" fill="hold"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7"/>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22" presetClass="entr" presetSubtype="8"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lef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4.79167E-6 -0.00023 L -4.79167E-6 0.00046 C 0.06368 -0.06435 0.12253 -0.14861 0.19128 -0.19398 C 0.24102 -0.22685 0.29649 -0.21713 0.34883 -0.23032 C 0.36628 -0.23495 0.3836 -0.24375 0.40118 -0.24792 C 0.41146 -0.25046 0.42214 -0.24977 0.43256 -0.2507 C 0.43542 -0.25116 0.44154 -0.25208 0.44154 -0.25185 " pathEditMode="relative" rAng="0" ptsTypes="AAAAAAA">
                                      <p:cBhvr>
                                        <p:cTn id="76" dur="1500" fill="hold"/>
                                        <p:tgtEl>
                                          <p:spTgt spid="12"/>
                                        </p:tgtEl>
                                        <p:attrNameLst>
                                          <p:attrName>ppt_x</p:attrName>
                                          <p:attrName>ppt_y</p:attrName>
                                        </p:attrNameLst>
                                      </p:cBhvr>
                                      <p:rCtr x="22070" y="-12569"/>
                                    </p:animMotion>
                                  </p:childTnLst>
                                </p:cTn>
                              </p:par>
                              <p:par>
                                <p:cTn id="77" presetID="0" presetClass="path" presetSubtype="0" accel="50000" decel="50000" fill="hold" nodeType="withEffect">
                                  <p:stCondLst>
                                    <p:cond delay="0"/>
                                  </p:stCondLst>
                                  <p:childTnLst>
                                    <p:animMotion origin="layout" path="M 2.08333E-7 -0.02871 L 2.08333E-7 -0.02847 C 0.00195 -0.02685 0.00964 -0.02084 0.0125 -0.01597 C 0.01393 -0.01389 0.01497 -0.01065 0.01641 -0.0081 C 0.02591 0.00972 0.01849 -0.00417 0.02422 0.00463 C 0.02552 0.00648 0.02669 0.00926 0.02812 0.01111 C 0.03164 0.01551 0.03542 0.01898 0.03906 0.02384 C 0.04193 0.02754 0.04466 0.03125 0.04766 0.03495 C 0.04857 0.03588 0.04974 0.0368 0.05078 0.03819 C 0.05312 0.04166 0.05547 0.04537 0.05781 0.0493 C 0.06432 0.06041 0.07122 0.0706 0.07734 0.08264 C 0.07812 0.08426 0.07878 0.08611 0.07969 0.0875 C 0.08112 0.08981 0.08281 0.09143 0.08437 0.09398 C 0.08672 0.09745 0.0888 0.10185 0.09141 0.10509 C 0.09401 0.10833 0.09714 0.10972 0.1 0.11296 C 0.10495 0.11829 0.10964 0.12569 0.11484 0.13055 C 0.12878 0.14329 0.12852 0.13981 0.14062 0.14491 C 0.17487 0.15879 0.13867 0.14629 0.16406 0.15278 C 0.16719 0.1537 0.17031 0.15463 0.17344 0.15602 C 0.17604 0.15694 0.17852 0.15833 0.18125 0.15926 C 0.18437 0.15995 0.1875 0.16018 0.19062 0.16088 C 0.19193 0.1625 0.1931 0.16481 0.19453 0.16551 C 0.20326 0.1706 0.19896 0.16458 0.20391 0.16875 C 0.20495 0.16967 0.20599 0.1706 0.20703 0.17199 C 0.20807 0.17338 0.20885 0.17569 0.21016 0.17685 C 0.21159 0.17778 0.21328 0.17754 0.21484 0.17847 C 0.23464 0.18796 0.21836 0.18264 0.23984 0.18796 C 0.24245 0.18958 0.24505 0.19143 0.24766 0.19259 C 0.25729 0.19745 0.26992 0.19213 0.27812 0.1912 C 0.28281 0.18889 0.2875 0.18657 0.29219 0.18472 C 0.29531 0.18333 0.29857 0.18333 0.30156 0.18148 C 0.30508 0.17916 0.30846 0.17569 0.31172 0.17199 C 0.31393 0.16921 0.31602 0.16597 0.31797 0.1625 C 0.31862 0.16111 0.31875 0.15879 0.31953 0.15764 C 0.32096 0.15579 0.32266 0.15555 0.32422 0.1544 C 0.32474 0.15231 0.32487 0.1493 0.32578 0.14815 C 0.33125 0.13981 0.33672 0.13472 0.34297 0.13055 C 0.34479 0.12916 0.34661 0.1287 0.34844 0.12731 C 0.35026 0.12592 0.35208 0.12407 0.35391 0.12268 C 0.35495 0.12153 0.35599 0.12014 0.35703 0.11944 C 0.35937 0.11759 0.36198 0.11736 0.36406 0.11458 C 0.36732 0.11018 0.36549 0.11204 0.36953 0.10972 C 0.37031 0.10879 0.37109 0.10764 0.37187 0.10671 C 0.37292 0.10509 0.37383 0.10324 0.375 0.10185 C 0.37604 0.10046 0.37708 0.09977 0.37812 0.09861 C 0.3793 0.09491 0.38203 0.0875 0.38281 0.08264 C 0.38294 0.08171 0.38281 0.08055 0.38281 0.07963 " pathEditMode="relative" rAng="0" ptsTypes="AAAAAAAAAAAAAAAAAAAAAAAAAAAAAAAAAAAAAAAAAAAAAAA">
                                      <p:cBhvr>
                                        <p:cTn id="78" dur="1500" fill="hold"/>
                                        <p:tgtEl>
                                          <p:spTgt spid="29"/>
                                        </p:tgtEl>
                                        <p:attrNameLst>
                                          <p:attrName>ppt_x</p:attrName>
                                          <p:attrName>ppt_y</p:attrName>
                                        </p:attrNameLst>
                                      </p:cBhvr>
                                      <p:rCtr x="19141" y="11157"/>
                                    </p:animMotion>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par>
                                <p:cTn id="84" presetID="1" presetClass="exit" presetSubtype="0" fill="hold"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uiExpand="1" build="p"/>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964" y="117475"/>
            <a:ext cx="10515600" cy="749300"/>
          </a:xfrm>
        </p:spPr>
        <p:txBody>
          <a:bodyPr/>
          <a:lstStyle/>
          <a:p>
            <a:pPr algn="ctr"/>
            <a:r>
              <a:rPr lang="es-CO" dirty="0" smtClean="0"/>
              <a:t>Los Reyes de Israel</a:t>
            </a:r>
            <a:endParaRPr lang="en-US" dirty="0"/>
          </a:p>
        </p:txBody>
      </p:sp>
      <p:sp>
        <p:nvSpPr>
          <p:cNvPr id="8" name="TextBox 7"/>
          <p:cNvSpPr txBox="1"/>
          <p:nvPr/>
        </p:nvSpPr>
        <p:spPr>
          <a:xfrm>
            <a:off x="469104" y="866775"/>
            <a:ext cx="5693571" cy="5693866"/>
          </a:xfrm>
          <a:prstGeom prst="rect">
            <a:avLst/>
          </a:prstGeom>
          <a:noFill/>
        </p:spPr>
        <p:txBody>
          <a:bodyPr wrap="square" numCol="1" rtlCol="0">
            <a:spAutoFit/>
          </a:bodyPr>
          <a:lstStyle/>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Nadab</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y siguió el ejemplo de su padre; continúo con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b="1" dirty="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hizo cometer a Israel” (1 Re 15:26</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Baasa</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y siguió el ejemplo de </a:t>
            </a:r>
            <a:r>
              <a:rPr lang="es-CO" sz="1400"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continúo con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b="1" dirty="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hizo cometer a Israel” (1 Re 15:34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Ela</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y su padre “</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provocaron la ira 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“por los pecados que hicieron cometer a Israel con sus ídolos inútiles” </a:t>
            </a:r>
            <a:r>
              <a:rPr lang="es-CO" sz="1400" dirty="0">
                <a:latin typeface="Calibri" panose="020F0502020204030204" pitchFamily="34" charset="0"/>
                <a:ea typeface="Calibri" panose="020F0502020204030204" pitchFamily="34" charset="0"/>
                <a:cs typeface="Times New Roman" panose="02020603050405020304" pitchFamily="18" charset="0"/>
              </a:rPr>
              <a:t>(1 Re </a:t>
            </a:r>
            <a:r>
              <a:rPr lang="es-CO" sz="1400" dirty="0" smtClean="0">
                <a:latin typeface="Calibri" panose="020F0502020204030204" pitchFamily="34" charset="0"/>
                <a:ea typeface="Calibri" panose="020F0502020204030204" pitchFamily="34" charset="0"/>
                <a:cs typeface="Times New Roman" panose="02020603050405020304" pitchFamily="18" charset="0"/>
              </a:rPr>
              <a:t>16:13).</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Zimri</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había hecho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dirty="0" err="1">
                <a:latin typeface="Calibri" panose="020F0502020204030204" pitchFamily="34" charset="0"/>
                <a:ea typeface="Calibri" panose="020F0502020204030204" pitchFamily="34" charset="0"/>
                <a:cs typeface="Times New Roman" panose="02020603050405020304" pitchFamily="18" charset="0"/>
              </a:rPr>
              <a:t>Zimri</a:t>
            </a:r>
            <a:r>
              <a:rPr lang="es-CO" sz="1400" dirty="0">
                <a:latin typeface="Calibri" panose="020F0502020204030204" pitchFamily="34" charset="0"/>
                <a:ea typeface="Calibri" panose="020F0502020204030204" pitchFamily="34" charset="0"/>
                <a:cs typeface="Times New Roman" panose="02020603050405020304" pitchFamily="18" charset="0"/>
              </a:rPr>
              <a:t> siguió el ejemplo de </a:t>
            </a:r>
            <a:r>
              <a:rPr lang="es-CO" sz="1400"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en cuanto a todos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había cometido y que hizo cometer a Israel” (1 Re 16:19). </a:t>
            </a: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r>
              <a:rPr lang="es-CO" sz="1400" dirty="0" smtClean="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Omri</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Señor</a:t>
            </a:r>
            <a:r>
              <a:rPr lang="es-CO" sz="1400" dirty="0" smtClean="0">
                <a:latin typeface="Calibri" panose="020F0502020204030204" pitchFamily="34" charset="0"/>
                <a:ea typeface="Calibri" panose="020F0502020204030204" pitchFamily="34" charset="0"/>
                <a:cs typeface="Times New Roman" panose="02020603050405020304" pitchFamily="18" charset="0"/>
              </a:rPr>
              <a:t>… Siguió </a:t>
            </a:r>
            <a:r>
              <a:rPr lang="es-CO" sz="1400" dirty="0">
                <a:latin typeface="Calibri" panose="020F0502020204030204" pitchFamily="34" charset="0"/>
                <a:ea typeface="Calibri" panose="020F0502020204030204" pitchFamily="34" charset="0"/>
                <a:cs typeface="Times New Roman" panose="02020603050405020304" pitchFamily="18" charset="0"/>
              </a:rPr>
              <a:t>el ejemplo de </a:t>
            </a:r>
            <a:r>
              <a:rPr lang="es-CO" sz="1400"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en cuanto a todos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b="1" dirty="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había cometido y que hizo cometer a Israel” (1 Re 16:25-26</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Acab</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Y como si fuera poco </a:t>
            </a:r>
            <a:r>
              <a:rPr lang="es-CO" sz="1400" dirty="0" smtClean="0">
                <a:latin typeface="Calibri" panose="020F0502020204030204" pitchFamily="34" charset="0"/>
                <a:ea typeface="Calibri" panose="020F0502020204030204" pitchFamily="34" charset="0"/>
                <a:cs typeface="Times New Roman" panose="02020603050405020304" pitchFamily="18" charset="0"/>
              </a:rPr>
              <a:t>haber seguido </a:t>
            </a:r>
            <a:r>
              <a:rPr lang="es-CO" sz="1400" b="1" dirty="0" smtClean="0">
                <a:latin typeface="Calibri" panose="020F0502020204030204" pitchFamily="34" charset="0"/>
                <a:ea typeface="Calibri" panose="020F0502020204030204" pitchFamily="34" charset="0"/>
                <a:cs typeface="Times New Roman" panose="02020603050405020304" pitchFamily="18" charset="0"/>
              </a:rPr>
              <a:t>el ejemplo pecaminoso de </a:t>
            </a:r>
            <a:r>
              <a:rPr lang="es-CO" sz="1400" b="1" dirty="0" err="1" smtClean="0">
                <a:latin typeface="Calibri" panose="020F0502020204030204" pitchFamily="34" charset="0"/>
                <a:ea typeface="Calibri" panose="020F0502020204030204" pitchFamily="34" charset="0"/>
                <a:cs typeface="Times New Roman" panose="02020603050405020304" pitchFamily="18" charset="0"/>
              </a:rPr>
              <a:t>Jeroboam</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comenzó a inclinarse y </a:t>
            </a:r>
            <a:r>
              <a:rPr lang="es-CO" sz="1400" dirty="0" smtClean="0">
                <a:latin typeface="Calibri" panose="020F0502020204030204" pitchFamily="34" charset="0"/>
                <a:ea typeface="Calibri" panose="020F0502020204030204" pitchFamily="34" charset="0"/>
                <a:cs typeface="Times New Roman" panose="02020603050405020304" pitchFamily="18" charset="0"/>
              </a:rPr>
              <a:t>rendir </a:t>
            </a:r>
            <a:r>
              <a:rPr lang="es-CO" sz="1400" dirty="0">
                <a:latin typeface="Calibri" panose="020F0502020204030204" pitchFamily="34" charset="0"/>
                <a:ea typeface="Calibri" panose="020F0502020204030204" pitchFamily="34" charset="0"/>
                <a:cs typeface="Times New Roman" panose="02020603050405020304" pitchFamily="18" charset="0"/>
              </a:rPr>
              <a:t>culto a Baal.” (1 Re 16:30-33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Ocozías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al seguir… </a:t>
            </a:r>
            <a:r>
              <a:rPr lang="es-CO" sz="1400" b="1" dirty="0">
                <a:latin typeface="Calibri" panose="020F0502020204030204" pitchFamily="34" charset="0"/>
                <a:ea typeface="Calibri" panose="020F0502020204030204" pitchFamily="34" charset="0"/>
                <a:cs typeface="Times New Roman" panose="02020603050405020304" pitchFamily="18" charset="0"/>
              </a:rPr>
              <a:t>el ejemplo de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quien había hecho pecar a Israel” (1 Re 22:52-53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Joram</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continúo con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smtClean="0">
                <a:latin typeface="Calibri" panose="020F0502020204030204" pitchFamily="34" charset="0"/>
                <a:ea typeface="Calibri" panose="020F0502020204030204" pitchFamily="34" charset="0"/>
                <a:cs typeface="Times New Roman" panose="02020603050405020304" pitchFamily="18" charset="0"/>
              </a:rPr>
              <a:t>Jeroboam</a:t>
            </a:r>
            <a:r>
              <a:rPr lang="es-CO" sz="1400" dirty="0" smtClean="0">
                <a:latin typeface="Calibri" panose="020F0502020204030204" pitchFamily="34" charset="0"/>
                <a:ea typeface="Calibri" panose="020F0502020204030204" pitchFamily="34" charset="0"/>
                <a:cs typeface="Times New Roman" panose="02020603050405020304" pitchFamily="18" charset="0"/>
              </a:rPr>
              <a:t>… había </a:t>
            </a:r>
            <a:r>
              <a:rPr lang="es-CO" sz="1400" dirty="0">
                <a:latin typeface="Calibri" panose="020F0502020204030204" pitchFamily="34" charset="0"/>
                <a:ea typeface="Calibri" panose="020F0502020204030204" pitchFamily="34" charset="0"/>
                <a:cs typeface="Times New Roman" panose="02020603050405020304" pitchFamily="18" charset="0"/>
              </a:rPr>
              <a:t>cometido e hizo cometer al pueblo de </a:t>
            </a:r>
            <a:r>
              <a:rPr lang="es-CO" sz="1400" dirty="0" smtClean="0">
                <a:latin typeface="Calibri" panose="020F0502020204030204" pitchFamily="34" charset="0"/>
                <a:ea typeface="Calibri" panose="020F0502020204030204" pitchFamily="34" charset="0"/>
                <a:cs typeface="Times New Roman" panose="02020603050405020304" pitchFamily="18" charset="0"/>
              </a:rPr>
              <a:t>Israel</a:t>
            </a:r>
            <a:r>
              <a:rPr lang="es-CO" sz="1400" dirty="0">
                <a:latin typeface="Calibri" panose="020F0502020204030204" pitchFamily="34" charset="0"/>
                <a:ea typeface="Calibri" panose="020F0502020204030204" pitchFamily="34" charset="0"/>
                <a:cs typeface="Times New Roman" panose="02020603050405020304" pitchFamily="18" charset="0"/>
              </a:rPr>
              <a:t>” (2 Re 3:2-3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p:txBody>
      </p:sp>
      <p:sp>
        <p:nvSpPr>
          <p:cNvPr id="4" name="TextBox 3"/>
          <p:cNvSpPr txBox="1"/>
          <p:nvPr/>
        </p:nvSpPr>
        <p:spPr>
          <a:xfrm>
            <a:off x="6162675" y="866775"/>
            <a:ext cx="5693571" cy="5909310"/>
          </a:xfrm>
          <a:prstGeom prst="rect">
            <a:avLst/>
          </a:prstGeom>
          <a:noFill/>
        </p:spPr>
        <p:txBody>
          <a:bodyPr wrap="square" numCol="1" rtlCol="0">
            <a:spAutoFit/>
          </a:bodyPr>
          <a:lstStyle/>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Jehú</a:t>
            </a:r>
            <a:r>
              <a:rPr lang="es-CO" sz="1400" dirty="0" smtClean="0">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latin typeface="Calibri" panose="020F0502020204030204" pitchFamily="34" charset="0"/>
                <a:ea typeface="Calibri" panose="020F0502020204030204" pitchFamily="34" charset="0"/>
                <a:cs typeface="Times New Roman" panose="02020603050405020304" pitchFamily="18" charset="0"/>
              </a:rPr>
              <a:t>no destruyó los becerros de oro</a:t>
            </a:r>
            <a:r>
              <a:rPr lang="es-CO" sz="1400" dirty="0">
                <a:latin typeface="Calibri" panose="020F0502020204030204" pitchFamily="34" charset="0"/>
                <a:ea typeface="Calibri" panose="020F0502020204030204" pitchFamily="34" charset="0"/>
                <a:cs typeface="Times New Roman" panose="02020603050405020304" pitchFamily="18" charset="0"/>
              </a:rPr>
              <a:t> que estaban en Betel y en Dan, </a:t>
            </a:r>
            <a:r>
              <a:rPr lang="es-CO" sz="1400" b="1" dirty="0">
                <a:latin typeface="Calibri" panose="020F0502020204030204" pitchFamily="34" charset="0"/>
                <a:ea typeface="Calibri" panose="020F0502020204030204" pitchFamily="34" charset="0"/>
                <a:cs typeface="Times New Roman" panose="02020603050405020304" pitchFamily="18" charset="0"/>
              </a:rPr>
              <a:t>con los cuales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había hecho pecar a Israel” (2 Re 10:29)</a:t>
            </a:r>
          </a:p>
          <a:p>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Joacaz</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Señor</a:t>
            </a:r>
            <a:r>
              <a:rPr lang="es-CO" sz="1400" dirty="0" smtClean="0">
                <a:latin typeface="Calibri" panose="020F0502020204030204" pitchFamily="34" charset="0"/>
                <a:ea typeface="Calibri" panose="020F0502020204030204" pitchFamily="34" charset="0"/>
                <a:cs typeface="Times New Roman" panose="02020603050405020304" pitchFamily="18" charset="0"/>
              </a:rPr>
              <a:t>… y </a:t>
            </a:r>
            <a:r>
              <a:rPr lang="es-CO" sz="1400" dirty="0">
                <a:latin typeface="Calibri" panose="020F0502020204030204" pitchFamily="34" charset="0"/>
                <a:ea typeface="Calibri" panose="020F0502020204030204" pitchFamily="34" charset="0"/>
                <a:cs typeface="Times New Roman" panose="02020603050405020304" pitchFamily="18" charset="0"/>
              </a:rPr>
              <a:t>continuó con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13:2-3</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Yoás</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13:11</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Jeroboam</a:t>
            </a:r>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II</a:t>
            </a:r>
            <a:r>
              <a:rPr lang="es-CO"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14:14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Zacarías</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igual que sus antepasados.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15:9</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Manahem</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Durante todo su reinado,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15:18</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Pekaía</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15:24</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Peka</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hizo </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lo malo a los ojos del Señor</a:t>
            </a:r>
            <a:r>
              <a:rPr lang="es-CO" sz="1400" dirty="0">
                <a:latin typeface="Calibri" panose="020F0502020204030204" pitchFamily="34" charset="0"/>
                <a:ea typeface="Calibri" panose="020F0502020204030204" pitchFamily="34" charset="0"/>
                <a:cs typeface="Times New Roman" panose="02020603050405020304" pitchFamily="18" charset="0"/>
              </a:rPr>
              <a:t>. Se negó a apartarse de </a:t>
            </a:r>
            <a:r>
              <a:rPr lang="es-CO" sz="1400" b="1" dirty="0">
                <a:latin typeface="Calibri" panose="020F0502020204030204" pitchFamily="34" charset="0"/>
                <a:ea typeface="Calibri" panose="020F0502020204030204" pitchFamily="34" charset="0"/>
                <a:cs typeface="Times New Roman" panose="02020603050405020304" pitchFamily="18" charset="0"/>
              </a:rPr>
              <a:t>los pecados que </a:t>
            </a:r>
            <a:r>
              <a:rPr lang="es-CO" sz="1400" b="1" dirty="0" err="1">
                <a:latin typeface="Calibri" panose="020F0502020204030204" pitchFamily="34" charset="0"/>
                <a:ea typeface="Calibri" panose="020F0502020204030204" pitchFamily="34" charset="0"/>
                <a:cs typeface="Times New Roman" panose="02020603050405020304" pitchFamily="18" charset="0"/>
              </a:rPr>
              <a:t>Jeroboam</a:t>
            </a:r>
            <a:r>
              <a:rPr lang="es-CO" sz="1400" dirty="0">
                <a:latin typeface="Calibri" panose="020F0502020204030204" pitchFamily="34" charset="0"/>
                <a:ea typeface="Calibri" panose="020F0502020204030204" pitchFamily="34" charset="0"/>
                <a:cs typeface="Times New Roman" panose="02020603050405020304" pitchFamily="18" charset="0"/>
              </a:rPr>
              <a:t>, hijo de </a:t>
            </a:r>
            <a:r>
              <a:rPr lang="es-CO" sz="1400" dirty="0" err="1">
                <a:latin typeface="Calibri" panose="020F0502020204030204" pitchFamily="34" charset="0"/>
                <a:ea typeface="Calibri" panose="020F0502020204030204" pitchFamily="34" charset="0"/>
                <a:cs typeface="Times New Roman" panose="02020603050405020304" pitchFamily="18" charset="0"/>
              </a:rPr>
              <a:t>Nabat</a:t>
            </a:r>
            <a:r>
              <a:rPr lang="es-CO" sz="1400" dirty="0">
                <a:latin typeface="Calibri" panose="020F0502020204030204" pitchFamily="34" charset="0"/>
                <a:ea typeface="Calibri" panose="020F0502020204030204" pitchFamily="34" charset="0"/>
                <a:cs typeface="Times New Roman" panose="02020603050405020304" pitchFamily="18" charset="0"/>
              </a:rPr>
              <a:t>, hizo cometer a Israel” (2 Re 15:28</a:t>
            </a:r>
            <a:r>
              <a:rPr lang="es-CO" sz="1400" dirty="0" smtClean="0">
                <a:latin typeface="Calibri" panose="020F0502020204030204" pitchFamily="34" charset="0"/>
                <a:ea typeface="Calibri" panose="020F0502020204030204" pitchFamily="34" charset="0"/>
                <a:cs typeface="Times New Roman" panose="02020603050405020304" pitchFamily="18" charset="0"/>
              </a:rPr>
              <a:t>).</a:t>
            </a:r>
          </a:p>
          <a:p>
            <a:endParaRPr lang="es-CO" sz="1400" dirty="0">
              <a:latin typeface="Calibri" panose="020F0502020204030204" pitchFamily="34" charset="0"/>
              <a:ea typeface="Calibri" panose="020F0502020204030204" pitchFamily="34" charset="0"/>
              <a:cs typeface="Times New Roman" panose="02020603050405020304" pitchFamily="18" charset="0"/>
            </a:endParaRPr>
          </a:p>
          <a:p>
            <a:r>
              <a:rPr lang="es-CO" sz="14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Oseas</a:t>
            </a:r>
            <a:r>
              <a:rPr lang="es-CO"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CO" sz="1400" dirty="0">
                <a:latin typeface="Calibri" panose="020F0502020204030204" pitchFamily="34" charset="0"/>
                <a:ea typeface="Calibri" panose="020F0502020204030204" pitchFamily="34" charset="0"/>
                <a:cs typeface="Times New Roman" panose="02020603050405020304" pitchFamily="18" charset="0"/>
              </a:rPr>
              <a:t>“</a:t>
            </a:r>
            <a:r>
              <a:rPr lang="es-CO"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hizo lo malo a los ojos del </a:t>
            </a:r>
            <a:r>
              <a:rPr lang="es-CO" sz="1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Señor</a:t>
            </a:r>
            <a:r>
              <a:rPr lang="es-CO" sz="1400" dirty="0" smtClean="0">
                <a:latin typeface="Calibri" panose="020F0502020204030204" pitchFamily="34" charset="0"/>
                <a:ea typeface="Calibri" panose="020F0502020204030204" pitchFamily="34" charset="0"/>
                <a:cs typeface="Times New Roman" panose="02020603050405020304" pitchFamily="18" charset="0"/>
              </a:rPr>
              <a:t>” (2 Re 17:2)</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41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1700"/>
          </a:xfrm>
        </p:spPr>
        <p:txBody>
          <a:bodyPr/>
          <a:lstStyle/>
          <a:p>
            <a:pPr algn="ctr"/>
            <a:r>
              <a:rPr lang="es-CO" dirty="0" smtClean="0"/>
              <a:t>Consecuencias</a:t>
            </a:r>
            <a:endParaRPr lang="en-US" dirty="0"/>
          </a:p>
        </p:txBody>
      </p:sp>
      <p:sp>
        <p:nvSpPr>
          <p:cNvPr id="6" name="TextBox 5"/>
          <p:cNvSpPr txBox="1"/>
          <p:nvPr/>
        </p:nvSpPr>
        <p:spPr>
          <a:xfrm>
            <a:off x="590549" y="1381125"/>
            <a:ext cx="10563225" cy="2246769"/>
          </a:xfrm>
          <a:prstGeom prst="rect">
            <a:avLst/>
          </a:prstGeom>
          <a:noFill/>
        </p:spPr>
        <p:txBody>
          <a:bodyPr wrap="square" rtlCol="0">
            <a:spAutoFit/>
          </a:bodyPr>
          <a:lstStyle/>
          <a:p>
            <a:r>
              <a:rPr lang="es-ES" sz="2800" dirty="0" smtClean="0"/>
              <a:t>Finalmente “los </a:t>
            </a:r>
            <a:r>
              <a:rPr lang="es-ES" sz="2800" dirty="0"/>
              <a:t>israelitas fueron desterrados a </a:t>
            </a:r>
            <a:r>
              <a:rPr lang="es-ES" sz="2800" dirty="0" smtClean="0"/>
              <a:t>Asiria… Semejante desgracia ocurrió a los israelitas porque rindieron culto a otros dioses… rindieron culto a ídolos a pesar de las advertencias específicas que el Señor les hizo repetidamente.”</a:t>
            </a:r>
            <a:r>
              <a:rPr lang="es-ES" sz="2800" baseline="30000" dirty="0" smtClean="0"/>
              <a:t>1</a:t>
            </a:r>
            <a:r>
              <a:rPr lang="es-ES" sz="2800" dirty="0" smtClean="0"/>
              <a:t> </a:t>
            </a:r>
          </a:p>
          <a:p>
            <a:endParaRPr lang="es-ES" sz="2800" dirty="0" smtClean="0"/>
          </a:p>
        </p:txBody>
      </p:sp>
      <p:pic>
        <p:nvPicPr>
          <p:cNvPr id="4098" name="Picture 2" descr="Image result for exile isra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332057"/>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0549" y="6114989"/>
            <a:ext cx="2990850" cy="369332"/>
          </a:xfrm>
          <a:prstGeom prst="rect">
            <a:avLst/>
          </a:prstGeom>
          <a:noFill/>
        </p:spPr>
        <p:txBody>
          <a:bodyPr wrap="square" rtlCol="0">
            <a:spAutoFit/>
          </a:bodyPr>
          <a:lstStyle/>
          <a:p>
            <a:r>
              <a:rPr lang="es-ES" dirty="0" smtClean="0"/>
              <a:t>1. 2 Reyes </a:t>
            </a:r>
            <a:r>
              <a:rPr lang="es-ES" dirty="0"/>
              <a:t>17:6-12</a:t>
            </a:r>
            <a:endParaRPr lang="en-US" dirty="0"/>
          </a:p>
        </p:txBody>
      </p:sp>
      <p:cxnSp>
        <p:nvCxnSpPr>
          <p:cNvPr id="9" name="Straight Connector 8"/>
          <p:cNvCxnSpPr/>
          <p:nvPr/>
        </p:nvCxnSpPr>
        <p:spPr>
          <a:xfrm flipV="1">
            <a:off x="590549" y="1809750"/>
            <a:ext cx="6524626"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67325" y="2298875"/>
            <a:ext cx="541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0549" y="2698925"/>
            <a:ext cx="3390901" cy="6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9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45898</TotalTime>
  <Words>3163</Words>
  <Application>Microsoft Office PowerPoint</Application>
  <PresentationFormat>Widescreen</PresentationFormat>
  <Paragraphs>275</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Myriad Std Sketch</vt:lpstr>
      <vt:lpstr>Times New Roman</vt:lpstr>
      <vt:lpstr>Office Theme</vt:lpstr>
      <vt:lpstr>Cisternas Rotas (La idolatría)</vt:lpstr>
      <vt:lpstr>El primer mandamiento</vt:lpstr>
      <vt:lpstr>¿Por qué hablar sobre la idolatría hoy?</vt:lpstr>
      <vt:lpstr>Orden del día</vt:lpstr>
      <vt:lpstr>Jeremías 2:11-13</vt:lpstr>
      <vt:lpstr>Contexto histórico</vt:lpstr>
      <vt:lpstr>300 años de historia (en 2 minutos)</vt:lpstr>
      <vt:lpstr>Los Reyes de Israel</vt:lpstr>
      <vt:lpstr>Consecuencias</vt:lpstr>
      <vt:lpstr>Los Reyes de Judá (antes de Josías)</vt:lpstr>
      <vt:lpstr>Los Reyes de Judá (antes de Josías)</vt:lpstr>
      <vt:lpstr>El Rey Josías</vt:lpstr>
      <vt:lpstr>¿Por qué adoramos ídolos?</vt:lpstr>
      <vt:lpstr>¿Por qué adoramos ídolos?</vt:lpstr>
      <vt:lpstr>Fuente vs. cisterna</vt:lpstr>
      <vt:lpstr>¿Cómo respondieron a este mensaje?</vt:lpstr>
      <vt:lpstr>¿Cuáles son nuestros ídolos?</vt:lpstr>
      <vt:lpstr>¿Cómo nos afectan los ídolos?</vt:lpstr>
      <vt:lpstr>¿Cómo nos afectan los ídolos?</vt:lpstr>
      <vt:lpstr>¿Cómo nos afectan los ídolos?</vt:lpstr>
      <vt:lpstr>¿Cómo nos afectan los ídolos?</vt:lpstr>
      <vt:lpstr>¿Cómo nos afectan los ídolos?</vt:lpstr>
      <vt:lpstr>¿Cómo nos afectan los ídolos?</vt:lpstr>
      <vt:lpstr>¿Cómo nos afectan los ídolos?</vt:lpstr>
      <vt:lpstr>¿Cómo nos afectan los ídolos?</vt:lpstr>
      <vt:lpstr>¿Cómo nos afectan los ídolos?</vt:lpstr>
      <vt:lpstr>¿Cómo podemos limpiarnos de nuestros ídolos?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Edelstein</dc:creator>
  <cp:lastModifiedBy>Samuel Edelstein</cp:lastModifiedBy>
  <cp:revision>219</cp:revision>
  <dcterms:created xsi:type="dcterms:W3CDTF">2019-07-17T17:45:56Z</dcterms:created>
  <dcterms:modified xsi:type="dcterms:W3CDTF">2019-11-16T12:20:08Z</dcterms:modified>
</cp:coreProperties>
</file>